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xml" ContentType="application/vnd.openxmlformats-officedocument.presentationml.notesSlide+xml"/>
  <Override PartName="/ppt/charts/chartEx1.xml" ContentType="application/vnd.ms-office.chartex+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3.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4.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7"/>
  </p:notesMasterIdLst>
  <p:sldIdLst>
    <p:sldId id="256" r:id="rId2"/>
    <p:sldId id="317" r:id="rId3"/>
    <p:sldId id="314" r:id="rId4"/>
    <p:sldId id="285" r:id="rId5"/>
    <p:sldId id="274" r:id="rId6"/>
    <p:sldId id="286" r:id="rId7"/>
    <p:sldId id="290" r:id="rId8"/>
    <p:sldId id="294" r:id="rId9"/>
    <p:sldId id="289" r:id="rId10"/>
    <p:sldId id="291" r:id="rId11"/>
    <p:sldId id="260" r:id="rId12"/>
    <p:sldId id="299" r:id="rId13"/>
    <p:sldId id="265" r:id="rId14"/>
    <p:sldId id="305" r:id="rId15"/>
    <p:sldId id="308" r:id="rId16"/>
    <p:sldId id="309" r:id="rId17"/>
    <p:sldId id="261" r:id="rId18"/>
    <p:sldId id="263" r:id="rId19"/>
    <p:sldId id="310" r:id="rId20"/>
    <p:sldId id="266" r:id="rId21"/>
    <p:sldId id="312" r:id="rId22"/>
    <p:sldId id="306" r:id="rId23"/>
    <p:sldId id="313" r:id="rId24"/>
    <p:sldId id="297" r:id="rId25"/>
    <p:sldId id="257" r:id="rId26"/>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84552-7ED5-0D4D-A75C-48C704B6684D}" name="Katarina Näslund" initials="KN" userId="S::katarina.naslund@energimyndigheten.se::13082e13-5867-4bf8-8633-1f690aa15eef" providerId="AD"/>
  <p188:author id="{431EAF8B-ADE2-83B9-4620-E2383992C413}" name="Daniel Friberg" initials="DF" userId="S::daniel.friberg@energimyndigheten.se::8a9d14f7-c276-4d56-97e5-3b9d0efe6cd0" providerId="AD"/>
  <p188:author id="{A1C9AFE1-1430-E742-87F9-815963F37A85}" name="Maria Westrin" initials="MW" userId="S::maria.westrin@energimyndigheten.se::ea47149d-6cd6-44f9-9263-92d16172ff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33CBA9-BF35-4C2B-AB58-645F6A08E573}" v="1" dt="2024-03-25T19:52:26.54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Format med tema 2 - dekorfär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just format 3 - Dekorfär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37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Friberg" userId="8a9d14f7-c276-4d56-97e5-3b9d0efe6cd0" providerId="ADAL" clId="{4033CBA9-BF35-4C2B-AB58-645F6A08E573}"/>
    <pc:docChg chg="delSld modSld">
      <pc:chgData name="Daniel Friberg" userId="8a9d14f7-c276-4d56-97e5-3b9d0efe6cd0" providerId="ADAL" clId="{4033CBA9-BF35-4C2B-AB58-645F6A08E573}" dt="2024-03-25T19:52:40.523" v="1" actId="2164"/>
      <pc:docMkLst>
        <pc:docMk/>
      </pc:docMkLst>
      <pc:sldChg chg="modSp mod">
        <pc:chgData name="Daniel Friberg" userId="8a9d14f7-c276-4d56-97e5-3b9d0efe6cd0" providerId="ADAL" clId="{4033CBA9-BF35-4C2B-AB58-645F6A08E573}" dt="2024-03-25T19:52:40.523" v="1" actId="2164"/>
        <pc:sldMkLst>
          <pc:docMk/>
          <pc:sldMk cId="3046470100" sldId="289"/>
        </pc:sldMkLst>
        <pc:graphicFrameChg chg="modGraphic">
          <ac:chgData name="Daniel Friberg" userId="8a9d14f7-c276-4d56-97e5-3b9d0efe6cd0" providerId="ADAL" clId="{4033CBA9-BF35-4C2B-AB58-645F6A08E573}" dt="2024-03-25T19:52:40.523" v="1" actId="2164"/>
          <ac:graphicFrameMkLst>
            <pc:docMk/>
            <pc:sldMk cId="3046470100" sldId="289"/>
            <ac:graphicFrameMk id="12" creationId="{8222E9F8-6EE1-E902-5314-35A1B1349D77}"/>
          </ac:graphicFrameMkLst>
        </pc:graphicFrameChg>
      </pc:sldChg>
      <pc:sldChg chg="del">
        <pc:chgData name="Daniel Friberg" userId="8a9d14f7-c276-4d56-97e5-3b9d0efe6cd0" providerId="ADAL" clId="{4033CBA9-BF35-4C2B-AB58-645F6A08E573}" dt="2024-03-25T19:49:22.817" v="0" actId="47"/>
        <pc:sldMkLst>
          <pc:docMk/>
          <pc:sldMk cId="4138639037" sldId="31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https://energimyndigheten-my.sharepoint.com/personal/kaj_forsberg_energimyndigheten_se/Documents/Under%20arbete/Kraftv&#228;rmekapitel/Enkel%20l&#246;nsamhetskalkyl.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energimyndigheten-my.sharepoint.com/personal/katarina_naslund_energimyndigheten_se/Documents/Kraft-%20och%20fj&#228;rrv&#228;rmestrategin/Slutredovisning/Avfallsf&#246;rbr&#228;nning/Utsl&#228;ppsstatistik%20el%20och%20fj&#228;rrv&#228;rme.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energimyndigheten-my.sharepoint.com/personal/katarina_naslund_energimyndigheten_se/Documents/Kraft-%20och%20fj&#228;rrv&#228;rmestrategin/Slutredovisning/Avfallsf&#246;rbr&#228;nning/Utsl&#228;ppsstatistik%20el%20och%20fj&#228;rrv&#228;rme.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energimyndigheten-my.sharepoint.com/personal/katarina_naslund_energimyndigheten_se/Documents/Kraft-%20och%20fj&#228;rrv&#228;rmestrategin/Slutredovisning/Avfallsf&#246;rbr&#228;nning/Utsl&#228;ppsstatistik%20el%20och%20fj&#228;rrv&#228;rme.xlsx"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https://energimyndigheten-my.sharepoint.com/personal/daniel_friberg_energimyndigheten_se/Documents/Kraftv&#228;rme%20och%20fj&#228;rrv&#228;rmestrategi/Figurer%20Del%202%20kraftv&#228;rmestrategin.xlsx" TargetMode="External"/><Relationship Id="rId4"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'7.2'!$L$45</c:f>
              <c:strCache>
                <c:ptCount val="1"/>
                <c:pt idx="0">
                  <c:v>TWh</c:v>
                </c:pt>
              </c:strCache>
            </c:strRef>
          </c:tx>
          <c:spPr>
            <a:solidFill>
              <a:srgbClr val="92D050"/>
            </a:solidFill>
            <a:ln>
              <a:noFill/>
            </a:ln>
            <a:effectLst/>
          </c:spPr>
          <c:invertIfNegative val="0"/>
          <c:dLbls>
            <c:delete val="1"/>
          </c:dLbls>
          <c:cat>
            <c:strRef>
              <c:f>'7.2'!$M$44:$T$44</c:f>
              <c:strCache>
                <c:ptCount val="8"/>
                <c:pt idx="0">
                  <c:v>Biobränslen</c:v>
                </c:pt>
                <c:pt idx="1">
                  <c:v>Fossilt Avfall + torv</c:v>
                </c:pt>
                <c:pt idx="2">
                  <c:v>Spillvärme</c:v>
                </c:pt>
                <c:pt idx="3">
                  <c:v>Värmepumpar</c:v>
                </c:pt>
                <c:pt idx="4">
                  <c:v>Kol inkl. koks- och masugnsgas</c:v>
                </c:pt>
                <c:pt idx="5">
                  <c:v>Olja</c:v>
                </c:pt>
                <c:pt idx="6">
                  <c:v>Naturgas</c:v>
                </c:pt>
                <c:pt idx="7">
                  <c:v>Elpannor</c:v>
                </c:pt>
              </c:strCache>
            </c:strRef>
          </c:cat>
          <c:val>
            <c:numRef>
              <c:f>'7.2'!$M$45:$T$45</c:f>
              <c:numCache>
                <c:formatCode>0.0</c:formatCode>
                <c:ptCount val="8"/>
                <c:pt idx="0">
                  <c:v>41.698888888888888</c:v>
                </c:pt>
                <c:pt idx="1">
                  <c:v>9.1638888888888879</c:v>
                </c:pt>
                <c:pt idx="2">
                  <c:v>5.9188888888888886</c:v>
                </c:pt>
                <c:pt idx="3">
                  <c:v>4.5338888888888889</c:v>
                </c:pt>
                <c:pt idx="4">
                  <c:v>1.1174999999999999</c:v>
                </c:pt>
                <c:pt idx="5">
                  <c:v>1.0297222222222222</c:v>
                </c:pt>
                <c:pt idx="6">
                  <c:v>0.59166666666666667</c:v>
                </c:pt>
                <c:pt idx="7">
                  <c:v>0.24444444444444444</c:v>
                </c:pt>
              </c:numCache>
            </c:numRef>
          </c:val>
          <c:extLst>
            <c:ext xmlns:c16="http://schemas.microsoft.com/office/drawing/2014/chart" uri="{C3380CC4-5D6E-409C-BE32-E72D297353CC}">
              <c16:uniqueId val="{00000000-5F42-405F-A9D2-600BD4460DE7}"/>
            </c:ext>
          </c:extLst>
        </c:ser>
        <c:dLbls>
          <c:showLegendKey val="0"/>
          <c:showVal val="1"/>
          <c:showCatName val="0"/>
          <c:showSerName val="0"/>
          <c:showPercent val="0"/>
          <c:showBubbleSize val="0"/>
        </c:dLbls>
        <c:gapWidth val="219"/>
        <c:axId val="1236047103"/>
        <c:axId val="1271167807"/>
      </c:barChart>
      <c:lineChart>
        <c:grouping val="standard"/>
        <c:varyColors val="0"/>
        <c:ser>
          <c:idx val="1"/>
          <c:order val="1"/>
          <c:tx>
            <c:strRef>
              <c:f>'7.2'!$L$46</c:f>
              <c:strCache>
                <c:ptCount val="1"/>
                <c:pt idx="0">
                  <c:v>Procent</c:v>
                </c:pt>
              </c:strCache>
            </c:strRef>
          </c:tx>
          <c:spPr>
            <a:ln w="28575" cap="rnd">
              <a:solidFill>
                <a:srgbClr val="FFFFFF"/>
              </a:solidFill>
              <a:prstDash val="dashDot"/>
              <a:round/>
            </a:ln>
            <a:effectLst/>
          </c:spPr>
          <c:marker>
            <c:symbol val="none"/>
          </c:marker>
          <c:dLbls>
            <c:dLbl>
              <c:idx val="0"/>
              <c:layout>
                <c:manualLayout>
                  <c:x val="-4.6867672437552736E-2"/>
                  <c:y val="-0.40934288965209137"/>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7.6359719978459875E-2"/>
                      <c:h val="7.085567096666108E-2"/>
                    </c:manualLayout>
                  </c15:layout>
                </c:ext>
                <c:ext xmlns:c16="http://schemas.microsoft.com/office/drawing/2014/chart" uri="{C3380CC4-5D6E-409C-BE32-E72D297353CC}">
                  <c16:uniqueId val="{00000001-5F42-405F-A9D2-600BD4460DE7}"/>
                </c:ext>
              </c:extLst>
            </c:dLbl>
            <c:dLbl>
              <c:idx val="1"/>
              <c:layout>
                <c:manualLayout>
                  <c:x val="-4.1314498059338553E-2"/>
                  <c:y val="-0.13326192048598337"/>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7.3968734046203091E-2"/>
                      <c:h val="8.6529065999912586E-2"/>
                    </c:manualLayout>
                  </c15:layout>
                </c:ext>
                <c:ext xmlns:c16="http://schemas.microsoft.com/office/drawing/2014/chart" uri="{C3380CC4-5D6E-409C-BE32-E72D297353CC}">
                  <c16:uniqueId val="{00000002-5F42-405F-A9D2-600BD4460DE7}"/>
                </c:ext>
              </c:extLst>
            </c:dLbl>
            <c:dLbl>
              <c:idx val="2"/>
              <c:layout>
                <c:manualLayout>
                  <c:x val="-4.6269519953730534E-2"/>
                  <c:y val="-4.3175821539937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42-405F-A9D2-600BD4460DE7}"/>
                </c:ext>
              </c:extLst>
            </c:dLbl>
            <c:dLbl>
              <c:idx val="3"/>
              <c:layout>
                <c:manualLayout>
                  <c:x val="-5.2053209947946738E-2"/>
                  <c:y val="-4.797313504437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42-405F-A9D2-600BD4460DE7}"/>
                </c:ext>
              </c:extLst>
            </c:dLbl>
            <c:dLbl>
              <c:idx val="4"/>
              <c:layout>
                <c:manualLayout>
                  <c:x val="-4.3377674956622328E-2"/>
                  <c:y val="-3.8378319164889707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7.4609600925390401E-2"/>
                      <c:h val="7.6685245239044075E-2"/>
                    </c:manualLayout>
                  </c15:layout>
                </c:ext>
                <c:ext xmlns:c16="http://schemas.microsoft.com/office/drawing/2014/chart" uri="{C3380CC4-5D6E-409C-BE32-E72D297353CC}">
                  <c16:uniqueId val="{00000005-5F42-405F-A9D2-600BD4460DE7}"/>
                </c:ext>
              </c:extLst>
            </c:dLbl>
            <c:dLbl>
              <c:idx val="5"/>
              <c:layout>
                <c:manualLayout>
                  <c:x val="-4.6269519953730583E-2"/>
                  <c:y val="-4.3175821539937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42-405F-A9D2-600BD4460DE7}"/>
                </c:ext>
              </c:extLst>
            </c:dLbl>
            <c:dLbl>
              <c:idx val="6"/>
              <c:layout>
                <c:manualLayout>
                  <c:x val="-4.6269519953730583E-2"/>
                  <c:y val="-3.3581194531062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42-405F-A9D2-600BD4460DE7}"/>
                </c:ext>
              </c:extLst>
            </c:dLbl>
            <c:dLbl>
              <c:idx val="7"/>
              <c:layout>
                <c:manualLayout>
                  <c:x val="-5.2053209947946787E-2"/>
                  <c:y val="-1.9189254017750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F42-405F-A9D2-600BD4460DE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'7.2'!$M$44:$T$44</c:f>
              <c:strCache>
                <c:ptCount val="8"/>
                <c:pt idx="0">
                  <c:v>Biobränslen</c:v>
                </c:pt>
                <c:pt idx="1">
                  <c:v>Fossilt Avfall + torv</c:v>
                </c:pt>
                <c:pt idx="2">
                  <c:v>Spillvärme</c:v>
                </c:pt>
                <c:pt idx="3">
                  <c:v>Värmepumpar</c:v>
                </c:pt>
                <c:pt idx="4">
                  <c:v>Kol inkl. koks- och masugnsgas</c:v>
                </c:pt>
                <c:pt idx="5">
                  <c:v>Olja</c:v>
                </c:pt>
                <c:pt idx="6">
                  <c:v>Naturgas</c:v>
                </c:pt>
                <c:pt idx="7">
                  <c:v>Elpannor</c:v>
                </c:pt>
              </c:strCache>
            </c:strRef>
          </c:cat>
          <c:val>
            <c:numRef>
              <c:f>'7.2'!$M$46:$T$46</c:f>
              <c:numCache>
                <c:formatCode>0.0%</c:formatCode>
                <c:ptCount val="8"/>
                <c:pt idx="0">
                  <c:v>0.64851647687017233</c:v>
                </c:pt>
                <c:pt idx="1">
                  <c:v>0.1425201748777411</c:v>
                </c:pt>
                <c:pt idx="2">
                  <c:v>9.2052739808878681E-2</c:v>
                </c:pt>
                <c:pt idx="3">
                  <c:v>7.051270974096667E-2</c:v>
                </c:pt>
                <c:pt idx="4">
                  <c:v>1.7379771552990374E-2</c:v>
                </c:pt>
                <c:pt idx="5">
                  <c:v>1.6014619226183278E-2</c:v>
                </c:pt>
                <c:pt idx="6">
                  <c:v>9.2018178990478511E-3</c:v>
                </c:pt>
                <c:pt idx="7">
                  <c:v>3.8016900240197692E-3</c:v>
                </c:pt>
              </c:numCache>
            </c:numRef>
          </c:val>
          <c:smooth val="0"/>
          <c:extLst>
            <c:ext xmlns:c16="http://schemas.microsoft.com/office/drawing/2014/chart" uri="{C3380CC4-5D6E-409C-BE32-E72D297353CC}">
              <c16:uniqueId val="{00000009-5F42-405F-A9D2-600BD4460DE7}"/>
            </c:ext>
          </c:extLst>
        </c:ser>
        <c:dLbls>
          <c:showLegendKey val="0"/>
          <c:showVal val="1"/>
          <c:showCatName val="0"/>
          <c:showSerName val="0"/>
          <c:showPercent val="0"/>
          <c:showBubbleSize val="0"/>
        </c:dLbls>
        <c:marker val="1"/>
        <c:smooth val="0"/>
        <c:axId val="2132407743"/>
        <c:axId val="2132407263"/>
      </c:lineChart>
      <c:catAx>
        <c:axId val="1236047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v-SE"/>
          </a:p>
        </c:txPr>
        <c:crossAx val="1271167807"/>
        <c:crosses val="autoZero"/>
        <c:auto val="1"/>
        <c:lblAlgn val="ctr"/>
        <c:lblOffset val="100"/>
        <c:noMultiLvlLbl val="0"/>
      </c:catAx>
      <c:valAx>
        <c:axId val="1271167807"/>
        <c:scaling>
          <c:orientation val="minMax"/>
          <c:max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TWh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36047103"/>
        <c:crosses val="autoZero"/>
        <c:crossBetween val="between"/>
      </c:valAx>
      <c:valAx>
        <c:axId val="2132407263"/>
        <c:scaling>
          <c:orientation val="minMax"/>
          <c:max val="0.70000000000000007"/>
        </c:scaling>
        <c:delete val="1"/>
        <c:axPos val="r"/>
        <c:numFmt formatCode="0%" sourceLinked="0"/>
        <c:majorTickMark val="out"/>
        <c:minorTickMark val="none"/>
        <c:tickLblPos val="nextTo"/>
        <c:crossAx val="2132407743"/>
        <c:crosses val="max"/>
        <c:crossBetween val="between"/>
      </c:valAx>
      <c:catAx>
        <c:axId val="2132407743"/>
        <c:scaling>
          <c:orientation val="minMax"/>
        </c:scaling>
        <c:delete val="1"/>
        <c:axPos val="b"/>
        <c:numFmt formatCode="General" sourceLinked="1"/>
        <c:majorTickMark val="out"/>
        <c:minorTickMark val="none"/>
        <c:tickLblPos val="nextTo"/>
        <c:crossAx val="2132407263"/>
        <c:crossesAt val="0"/>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 1'!$A$22</c:f>
              <c:strCache>
                <c:ptCount val="1"/>
                <c:pt idx="0">
                  <c:v>Historiskt</c:v>
                </c:pt>
              </c:strCache>
            </c:strRef>
          </c:tx>
          <c:spPr>
            <a:ln w="28575" cap="rnd">
              <a:solidFill>
                <a:srgbClr val="C0D391">
                  <a:lumMod val="75000"/>
                </a:srgbClr>
              </a:solidFill>
              <a:round/>
            </a:ln>
            <a:effectLst/>
          </c:spPr>
          <c:marker>
            <c:symbol val="none"/>
          </c:marker>
          <c:cat>
            <c:numRef>
              <c:f>'Fig 1'!$B$21:$W$21</c:f>
              <c:numCache>
                <c:formatCode>General</c:formatCode>
                <c:ptCount val="22"/>
                <c:pt idx="0">
                  <c:v>1990</c:v>
                </c:pt>
                <c:pt idx="1">
                  <c:v>1992</c:v>
                </c:pt>
                <c:pt idx="2">
                  <c:v>1994</c:v>
                </c:pt>
                <c:pt idx="3">
                  <c:v>1996</c:v>
                </c:pt>
                <c:pt idx="4">
                  <c:v>1998</c:v>
                </c:pt>
                <c:pt idx="5">
                  <c:v>2000</c:v>
                </c:pt>
                <c:pt idx="6">
                  <c:v>2002</c:v>
                </c:pt>
                <c:pt idx="7">
                  <c:v>2004</c:v>
                </c:pt>
                <c:pt idx="8">
                  <c:v>2006</c:v>
                </c:pt>
                <c:pt idx="9">
                  <c:v>2008</c:v>
                </c:pt>
                <c:pt idx="10">
                  <c:v>2010</c:v>
                </c:pt>
                <c:pt idx="11">
                  <c:v>2012</c:v>
                </c:pt>
                <c:pt idx="12">
                  <c:v>2014</c:v>
                </c:pt>
                <c:pt idx="13">
                  <c:v>2016</c:v>
                </c:pt>
                <c:pt idx="14">
                  <c:v>2018</c:v>
                </c:pt>
                <c:pt idx="15">
                  <c:v>2020</c:v>
                </c:pt>
                <c:pt idx="16">
                  <c:v>2025</c:v>
                </c:pt>
                <c:pt idx="17">
                  <c:v>2030</c:v>
                </c:pt>
                <c:pt idx="18">
                  <c:v>2035</c:v>
                </c:pt>
                <c:pt idx="19">
                  <c:v>2040</c:v>
                </c:pt>
                <c:pt idx="20">
                  <c:v>2045</c:v>
                </c:pt>
                <c:pt idx="21">
                  <c:v>2050</c:v>
                </c:pt>
              </c:numCache>
            </c:numRef>
          </c:cat>
          <c:val>
            <c:numRef>
              <c:f>'Fig 1'!$B$22:$W$22</c:f>
              <c:numCache>
                <c:formatCode>General</c:formatCode>
                <c:ptCount val="22"/>
                <c:pt idx="0">
                  <c:v>34.288055555555559</c:v>
                </c:pt>
                <c:pt idx="1">
                  <c:v>37.502944444444445</c:v>
                </c:pt>
                <c:pt idx="2">
                  <c:v>40.472166666666659</c:v>
                </c:pt>
                <c:pt idx="3">
                  <c:v>45.412944444444442</c:v>
                </c:pt>
                <c:pt idx="4">
                  <c:v>43.161944444444437</c:v>
                </c:pt>
                <c:pt idx="5">
                  <c:v>41.350777777777772</c:v>
                </c:pt>
                <c:pt idx="6">
                  <c:v>45.649944444444444</c:v>
                </c:pt>
                <c:pt idx="7">
                  <c:v>46.721944444444432</c:v>
                </c:pt>
                <c:pt idx="8">
                  <c:v>46.435903739476338</c:v>
                </c:pt>
                <c:pt idx="9">
                  <c:v>46.812104706394805</c:v>
                </c:pt>
                <c:pt idx="10">
                  <c:v>53.862482118440212</c:v>
                </c:pt>
                <c:pt idx="11">
                  <c:v>49.957680288244902</c:v>
                </c:pt>
                <c:pt idx="12">
                  <c:v>48.596152572604893</c:v>
                </c:pt>
                <c:pt idx="13">
                  <c:v>50.029401931833178</c:v>
                </c:pt>
                <c:pt idx="14">
                  <c:v>49.678913698600226</c:v>
                </c:pt>
                <c:pt idx="15">
                  <c:v>46.725999999999999</c:v>
                </c:pt>
              </c:numCache>
            </c:numRef>
          </c:val>
          <c:smooth val="0"/>
          <c:extLst>
            <c:ext xmlns:c16="http://schemas.microsoft.com/office/drawing/2014/chart" uri="{C3380CC4-5D6E-409C-BE32-E72D297353CC}">
              <c16:uniqueId val="{00000000-FB43-418B-A31F-95199ABBFC60}"/>
            </c:ext>
          </c:extLst>
        </c:ser>
        <c:ser>
          <c:idx val="1"/>
          <c:order val="1"/>
          <c:tx>
            <c:strRef>
              <c:f>'Fig 1'!$A$23</c:f>
              <c:strCache>
                <c:ptCount val="1"/>
                <c:pt idx="0">
                  <c:v>BASFALL</c:v>
                </c:pt>
              </c:strCache>
            </c:strRef>
          </c:tx>
          <c:spPr>
            <a:ln w="28575" cap="rnd">
              <a:solidFill>
                <a:srgbClr val="003896">
                  <a:lumMod val="60000"/>
                  <a:lumOff val="40000"/>
                </a:srgbClr>
              </a:solidFill>
              <a:round/>
            </a:ln>
            <a:effectLst/>
          </c:spPr>
          <c:marker>
            <c:symbol val="none"/>
          </c:marker>
          <c:cat>
            <c:numRef>
              <c:f>'Fig 1'!$B$21:$W$21</c:f>
              <c:numCache>
                <c:formatCode>General</c:formatCode>
                <c:ptCount val="22"/>
                <c:pt idx="0">
                  <c:v>1990</c:v>
                </c:pt>
                <c:pt idx="1">
                  <c:v>1992</c:v>
                </c:pt>
                <c:pt idx="2">
                  <c:v>1994</c:v>
                </c:pt>
                <c:pt idx="3">
                  <c:v>1996</c:v>
                </c:pt>
                <c:pt idx="4">
                  <c:v>1998</c:v>
                </c:pt>
                <c:pt idx="5">
                  <c:v>2000</c:v>
                </c:pt>
                <c:pt idx="6">
                  <c:v>2002</c:v>
                </c:pt>
                <c:pt idx="7">
                  <c:v>2004</c:v>
                </c:pt>
                <c:pt idx="8">
                  <c:v>2006</c:v>
                </c:pt>
                <c:pt idx="9">
                  <c:v>2008</c:v>
                </c:pt>
                <c:pt idx="10">
                  <c:v>2010</c:v>
                </c:pt>
                <c:pt idx="11">
                  <c:v>2012</c:v>
                </c:pt>
                <c:pt idx="12">
                  <c:v>2014</c:v>
                </c:pt>
                <c:pt idx="13">
                  <c:v>2016</c:v>
                </c:pt>
                <c:pt idx="14">
                  <c:v>2018</c:v>
                </c:pt>
                <c:pt idx="15">
                  <c:v>2020</c:v>
                </c:pt>
                <c:pt idx="16">
                  <c:v>2025</c:v>
                </c:pt>
                <c:pt idx="17">
                  <c:v>2030</c:v>
                </c:pt>
                <c:pt idx="18">
                  <c:v>2035</c:v>
                </c:pt>
                <c:pt idx="19">
                  <c:v>2040</c:v>
                </c:pt>
                <c:pt idx="20">
                  <c:v>2045</c:v>
                </c:pt>
                <c:pt idx="21">
                  <c:v>2050</c:v>
                </c:pt>
              </c:numCache>
            </c:numRef>
          </c:cat>
          <c:val>
            <c:numRef>
              <c:f>'Fig 1'!$B$23:$W$23</c:f>
              <c:numCache>
                <c:formatCode>General</c:formatCode>
                <c:ptCount val="22"/>
                <c:pt idx="16">
                  <c:v>49.962864465318745</c:v>
                </c:pt>
                <c:pt idx="17">
                  <c:v>49.72787213910388</c:v>
                </c:pt>
                <c:pt idx="18">
                  <c:v>50.05</c:v>
                </c:pt>
                <c:pt idx="19">
                  <c:v>50.169132308312228</c:v>
                </c:pt>
                <c:pt idx="20">
                  <c:v>51.417135324971028</c:v>
                </c:pt>
                <c:pt idx="21">
                  <c:v>51.548242212210056</c:v>
                </c:pt>
              </c:numCache>
            </c:numRef>
          </c:val>
          <c:smooth val="0"/>
          <c:extLst>
            <c:ext xmlns:c16="http://schemas.microsoft.com/office/drawing/2014/chart" uri="{C3380CC4-5D6E-409C-BE32-E72D297353CC}">
              <c16:uniqueId val="{00000001-FB43-418B-A31F-95199ABBFC60}"/>
            </c:ext>
          </c:extLst>
        </c:ser>
        <c:ser>
          <c:idx val="2"/>
          <c:order val="2"/>
          <c:tx>
            <c:strRef>
              <c:f>'Fig 1'!$A$24</c:f>
              <c:strCache>
                <c:ptCount val="1"/>
                <c:pt idx="0">
                  <c:v>UTFASNING</c:v>
                </c:pt>
              </c:strCache>
            </c:strRef>
          </c:tx>
          <c:spPr>
            <a:ln w="28575" cap="rnd">
              <a:solidFill>
                <a:srgbClr val="FFF03C"/>
              </a:solidFill>
              <a:prstDash val="solid"/>
              <a:round/>
            </a:ln>
            <a:effectLst/>
          </c:spPr>
          <c:marker>
            <c:symbol val="none"/>
          </c:marker>
          <c:cat>
            <c:numRef>
              <c:f>'Fig 1'!$B$21:$W$21</c:f>
              <c:numCache>
                <c:formatCode>General</c:formatCode>
                <c:ptCount val="22"/>
                <c:pt idx="0">
                  <c:v>1990</c:v>
                </c:pt>
                <c:pt idx="1">
                  <c:v>1992</c:v>
                </c:pt>
                <c:pt idx="2">
                  <c:v>1994</c:v>
                </c:pt>
                <c:pt idx="3">
                  <c:v>1996</c:v>
                </c:pt>
                <c:pt idx="4">
                  <c:v>1998</c:v>
                </c:pt>
                <c:pt idx="5">
                  <c:v>2000</c:v>
                </c:pt>
                <c:pt idx="6">
                  <c:v>2002</c:v>
                </c:pt>
                <c:pt idx="7">
                  <c:v>2004</c:v>
                </c:pt>
                <c:pt idx="8">
                  <c:v>2006</c:v>
                </c:pt>
                <c:pt idx="9">
                  <c:v>2008</c:v>
                </c:pt>
                <c:pt idx="10">
                  <c:v>2010</c:v>
                </c:pt>
                <c:pt idx="11">
                  <c:v>2012</c:v>
                </c:pt>
                <c:pt idx="12">
                  <c:v>2014</c:v>
                </c:pt>
                <c:pt idx="13">
                  <c:v>2016</c:v>
                </c:pt>
                <c:pt idx="14">
                  <c:v>2018</c:v>
                </c:pt>
                <c:pt idx="15">
                  <c:v>2020</c:v>
                </c:pt>
                <c:pt idx="16">
                  <c:v>2025</c:v>
                </c:pt>
                <c:pt idx="17">
                  <c:v>2030</c:v>
                </c:pt>
                <c:pt idx="18">
                  <c:v>2035</c:v>
                </c:pt>
                <c:pt idx="19">
                  <c:v>2040</c:v>
                </c:pt>
                <c:pt idx="20">
                  <c:v>2045</c:v>
                </c:pt>
                <c:pt idx="21">
                  <c:v>2050</c:v>
                </c:pt>
              </c:numCache>
            </c:numRef>
          </c:cat>
          <c:val>
            <c:numRef>
              <c:f>'Fig 1'!$B$24:$W$24</c:f>
              <c:numCache>
                <c:formatCode>General</c:formatCode>
                <c:ptCount val="22"/>
                <c:pt idx="16">
                  <c:v>47.212337501153023</c:v>
                </c:pt>
                <c:pt idx="17">
                  <c:v>36.892315459164877</c:v>
                </c:pt>
                <c:pt idx="18">
                  <c:v>26.414098117384381</c:v>
                </c:pt>
                <c:pt idx="19">
                  <c:v>19.726071774713859</c:v>
                </c:pt>
                <c:pt idx="20">
                  <c:v>15.321740931281575</c:v>
                </c:pt>
                <c:pt idx="21">
                  <c:v>13.229492478625787</c:v>
                </c:pt>
              </c:numCache>
            </c:numRef>
          </c:val>
          <c:smooth val="0"/>
          <c:extLst>
            <c:ext xmlns:c16="http://schemas.microsoft.com/office/drawing/2014/chart" uri="{C3380CC4-5D6E-409C-BE32-E72D297353CC}">
              <c16:uniqueId val="{00000002-FB43-418B-A31F-95199ABBFC60}"/>
            </c:ext>
          </c:extLst>
        </c:ser>
        <c:dLbls>
          <c:showLegendKey val="0"/>
          <c:showVal val="0"/>
          <c:showCatName val="0"/>
          <c:showSerName val="0"/>
          <c:showPercent val="0"/>
          <c:showBubbleSize val="0"/>
        </c:dLbls>
        <c:smooth val="0"/>
        <c:axId val="950618175"/>
        <c:axId val="950621535"/>
      </c:lineChart>
      <c:catAx>
        <c:axId val="950618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50621535"/>
        <c:crosses val="autoZero"/>
        <c:auto val="1"/>
        <c:lblAlgn val="ctr"/>
        <c:lblOffset val="100"/>
        <c:noMultiLvlLbl val="0"/>
      </c:catAx>
      <c:valAx>
        <c:axId val="9506215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TWh</a:t>
                </a:r>
              </a:p>
            </c:rich>
          </c:tx>
          <c:layout>
            <c:manualLayout>
              <c:xMode val="edge"/>
              <c:yMode val="edge"/>
              <c:x val="2.6026604973973393E-2"/>
              <c:y val="0.347341238971634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50618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30306771014353"/>
          <c:y val="7.5671235540001949E-2"/>
          <c:w val="0.86067825896762906"/>
          <c:h val="0.6672329287568336"/>
        </c:manualLayout>
      </c:layout>
      <c:lineChart>
        <c:grouping val="standard"/>
        <c:varyColors val="0"/>
        <c:ser>
          <c:idx val="0"/>
          <c:order val="0"/>
          <c:tx>
            <c:v>Skogsflis Hög</c:v>
          </c:tx>
          <c:spPr>
            <a:ln w="28575" cap="rnd">
              <a:solidFill>
                <a:schemeClr val="accent1"/>
              </a:solidFill>
              <a:round/>
            </a:ln>
            <a:effectLst/>
          </c:spPr>
          <c:marker>
            <c:symbol val="none"/>
          </c:marker>
          <c:cat>
            <c:numRef>
              <c:f>'[Enkel lönsamhetskalkyl.xlsx]Kalkyl skogsflis hög'!$I$5:$I$14</c:f>
              <c:numCache>
                <c:formatCode>General</c:formatCode>
                <c:ptCount val="10"/>
                <c:pt idx="0">
                  <c:v>1000</c:v>
                </c:pt>
                <c:pt idx="1">
                  <c:v>1500</c:v>
                </c:pt>
                <c:pt idx="2">
                  <c:v>2000</c:v>
                </c:pt>
                <c:pt idx="3">
                  <c:v>2500</c:v>
                </c:pt>
                <c:pt idx="4">
                  <c:v>3000</c:v>
                </c:pt>
                <c:pt idx="5">
                  <c:v>3500</c:v>
                </c:pt>
                <c:pt idx="6">
                  <c:v>4000</c:v>
                </c:pt>
                <c:pt idx="7">
                  <c:v>4500</c:v>
                </c:pt>
                <c:pt idx="8">
                  <c:v>5000</c:v>
                </c:pt>
                <c:pt idx="9">
                  <c:v>5500</c:v>
                </c:pt>
              </c:numCache>
            </c:numRef>
          </c:cat>
          <c:val>
            <c:numRef>
              <c:f>'[Enkel lönsamhetskalkyl.xlsx]Kalkyl skogsflis hög'!$J$5:$J$14</c:f>
              <c:numCache>
                <c:formatCode>General</c:formatCode>
                <c:ptCount val="10"/>
                <c:pt idx="0">
                  <c:v>90.5</c:v>
                </c:pt>
                <c:pt idx="1">
                  <c:v>77.666666666666671</c:v>
                </c:pt>
                <c:pt idx="2">
                  <c:v>71.25</c:v>
                </c:pt>
                <c:pt idx="3">
                  <c:v>67.400000000000006</c:v>
                </c:pt>
                <c:pt idx="4">
                  <c:v>64.833333333333329</c:v>
                </c:pt>
                <c:pt idx="5">
                  <c:v>63</c:v>
                </c:pt>
                <c:pt idx="6">
                  <c:v>61.625</c:v>
                </c:pt>
                <c:pt idx="7">
                  <c:v>60.555555555555557</c:v>
                </c:pt>
                <c:pt idx="8">
                  <c:v>59.7</c:v>
                </c:pt>
                <c:pt idx="9">
                  <c:v>59</c:v>
                </c:pt>
              </c:numCache>
            </c:numRef>
          </c:val>
          <c:smooth val="0"/>
          <c:extLst>
            <c:ext xmlns:c16="http://schemas.microsoft.com/office/drawing/2014/chart" uri="{C3380CC4-5D6E-409C-BE32-E72D297353CC}">
              <c16:uniqueId val="{00000000-C0EB-4E6D-8B96-47D7C387C258}"/>
            </c:ext>
          </c:extLst>
        </c:ser>
        <c:ser>
          <c:idx val="1"/>
          <c:order val="1"/>
          <c:tx>
            <c:v>Skogsflis Medel</c:v>
          </c:tx>
          <c:spPr>
            <a:ln w="28575" cap="rnd">
              <a:solidFill>
                <a:schemeClr val="accent2"/>
              </a:solidFill>
              <a:round/>
            </a:ln>
            <a:effectLst/>
          </c:spPr>
          <c:marker>
            <c:symbol val="none"/>
          </c:marker>
          <c:cat>
            <c:numRef>
              <c:f>'[Enkel lönsamhetskalkyl.xlsx]Kalkyl skogsflis hög'!$I$5:$I$14</c:f>
              <c:numCache>
                <c:formatCode>General</c:formatCode>
                <c:ptCount val="10"/>
                <c:pt idx="0">
                  <c:v>1000</c:v>
                </c:pt>
                <c:pt idx="1">
                  <c:v>1500</c:v>
                </c:pt>
                <c:pt idx="2">
                  <c:v>2000</c:v>
                </c:pt>
                <c:pt idx="3">
                  <c:v>2500</c:v>
                </c:pt>
                <c:pt idx="4">
                  <c:v>3000</c:v>
                </c:pt>
                <c:pt idx="5">
                  <c:v>3500</c:v>
                </c:pt>
                <c:pt idx="6">
                  <c:v>4000</c:v>
                </c:pt>
                <c:pt idx="7">
                  <c:v>4500</c:v>
                </c:pt>
                <c:pt idx="8">
                  <c:v>5000</c:v>
                </c:pt>
                <c:pt idx="9">
                  <c:v>5500</c:v>
                </c:pt>
              </c:numCache>
            </c:numRef>
          </c:cat>
          <c:val>
            <c:numRef>
              <c:f>'[Enkel lönsamhetskalkyl.xlsx]Kalkyl skogsflis medel'!$J$5:$J$14</c:f>
              <c:numCache>
                <c:formatCode>General</c:formatCode>
                <c:ptCount val="10"/>
                <c:pt idx="0">
                  <c:v>109</c:v>
                </c:pt>
                <c:pt idx="1">
                  <c:v>87</c:v>
                </c:pt>
                <c:pt idx="2">
                  <c:v>76</c:v>
                </c:pt>
                <c:pt idx="3">
                  <c:v>69.400000000000006</c:v>
                </c:pt>
                <c:pt idx="4">
                  <c:v>65</c:v>
                </c:pt>
                <c:pt idx="5">
                  <c:v>61.857142857142861</c:v>
                </c:pt>
                <c:pt idx="6">
                  <c:v>59.5</c:v>
                </c:pt>
                <c:pt idx="7">
                  <c:v>57.666666666666664</c:v>
                </c:pt>
                <c:pt idx="8">
                  <c:v>56.2</c:v>
                </c:pt>
                <c:pt idx="9">
                  <c:v>55</c:v>
                </c:pt>
              </c:numCache>
            </c:numRef>
          </c:val>
          <c:smooth val="0"/>
          <c:extLst>
            <c:ext xmlns:c16="http://schemas.microsoft.com/office/drawing/2014/chart" uri="{C3380CC4-5D6E-409C-BE32-E72D297353CC}">
              <c16:uniqueId val="{00000001-C0EB-4E6D-8B96-47D7C387C258}"/>
            </c:ext>
          </c:extLst>
        </c:ser>
        <c:ser>
          <c:idx val="2"/>
          <c:order val="2"/>
          <c:tx>
            <c:v>Skogsflis Låg</c:v>
          </c:tx>
          <c:spPr>
            <a:ln w="28575" cap="rnd">
              <a:solidFill>
                <a:schemeClr val="accent3"/>
              </a:solidFill>
              <a:round/>
            </a:ln>
            <a:effectLst/>
          </c:spPr>
          <c:marker>
            <c:symbol val="none"/>
          </c:marker>
          <c:cat>
            <c:numRef>
              <c:f>'[Enkel lönsamhetskalkyl.xlsx]Kalkyl skogsflis hög'!$I$5:$I$14</c:f>
              <c:numCache>
                <c:formatCode>General</c:formatCode>
                <c:ptCount val="10"/>
                <c:pt idx="0">
                  <c:v>1000</c:v>
                </c:pt>
                <c:pt idx="1">
                  <c:v>1500</c:v>
                </c:pt>
                <c:pt idx="2">
                  <c:v>2000</c:v>
                </c:pt>
                <c:pt idx="3">
                  <c:v>2500</c:v>
                </c:pt>
                <c:pt idx="4">
                  <c:v>3000</c:v>
                </c:pt>
                <c:pt idx="5">
                  <c:v>3500</c:v>
                </c:pt>
                <c:pt idx="6">
                  <c:v>4000</c:v>
                </c:pt>
                <c:pt idx="7">
                  <c:v>4500</c:v>
                </c:pt>
                <c:pt idx="8">
                  <c:v>5000</c:v>
                </c:pt>
                <c:pt idx="9">
                  <c:v>5500</c:v>
                </c:pt>
              </c:numCache>
            </c:numRef>
          </c:cat>
          <c:val>
            <c:numRef>
              <c:f>'[Enkel lönsamhetskalkyl.xlsx]Kalkyl skogsflis original'!$J$5:$J$14</c:f>
              <c:numCache>
                <c:formatCode>General</c:formatCode>
                <c:ptCount val="10"/>
                <c:pt idx="0">
                  <c:v>123</c:v>
                </c:pt>
                <c:pt idx="1">
                  <c:v>93.67</c:v>
                </c:pt>
                <c:pt idx="2">
                  <c:v>79</c:v>
                </c:pt>
                <c:pt idx="3">
                  <c:v>70.2</c:v>
                </c:pt>
                <c:pt idx="4">
                  <c:v>64.3</c:v>
                </c:pt>
                <c:pt idx="5">
                  <c:v>60.14</c:v>
                </c:pt>
                <c:pt idx="6">
                  <c:v>57</c:v>
                </c:pt>
                <c:pt idx="7">
                  <c:v>54.55</c:v>
                </c:pt>
                <c:pt idx="8">
                  <c:v>52.6</c:v>
                </c:pt>
                <c:pt idx="9">
                  <c:v>51</c:v>
                </c:pt>
              </c:numCache>
            </c:numRef>
          </c:val>
          <c:smooth val="0"/>
          <c:extLst>
            <c:ext xmlns:c16="http://schemas.microsoft.com/office/drawing/2014/chart" uri="{C3380CC4-5D6E-409C-BE32-E72D297353CC}">
              <c16:uniqueId val="{00000002-C0EB-4E6D-8B96-47D7C387C258}"/>
            </c:ext>
          </c:extLst>
        </c:ser>
        <c:dLbls>
          <c:showLegendKey val="0"/>
          <c:showVal val="0"/>
          <c:showCatName val="0"/>
          <c:showSerName val="0"/>
          <c:showPercent val="0"/>
          <c:showBubbleSize val="0"/>
        </c:dLbls>
        <c:smooth val="0"/>
        <c:axId val="1474134127"/>
        <c:axId val="1474134607"/>
      </c:lineChart>
      <c:catAx>
        <c:axId val="147413412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Timmar</a:t>
                </a:r>
              </a:p>
            </c:rich>
          </c:tx>
          <c:layout>
            <c:manualLayout>
              <c:xMode val="edge"/>
              <c:yMode val="edge"/>
              <c:x val="0.46036026318627982"/>
              <c:y val="0.8174158322802241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74134607"/>
        <c:crosses val="autoZero"/>
        <c:auto val="1"/>
        <c:lblAlgn val="ctr"/>
        <c:lblOffset val="100"/>
        <c:noMultiLvlLbl val="0"/>
      </c:catAx>
      <c:valAx>
        <c:axId val="1474134607"/>
        <c:scaling>
          <c:orientation val="minMax"/>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öre/kWh</a:t>
                </a:r>
              </a:p>
            </c:rich>
          </c:tx>
          <c:layout>
            <c:manualLayout>
              <c:xMode val="edge"/>
              <c:yMode val="edge"/>
              <c:x val="8.3333333333333332E-3"/>
              <c:y val="0.3420059888922724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74134127"/>
        <c:crosses val="autoZero"/>
        <c:crossBetween val="between"/>
      </c:valAx>
      <c:spPr>
        <a:noFill/>
        <a:ln>
          <a:noFill/>
        </a:ln>
        <a:effectLst/>
      </c:spPr>
    </c:plotArea>
    <c:legend>
      <c:legendPos val="b"/>
      <c:layout>
        <c:manualLayout>
          <c:xMode val="edge"/>
          <c:yMode val="edge"/>
          <c:x val="0.13502444561234284"/>
          <c:y val="0.90526832255720124"/>
          <c:w val="0.80466206440261467"/>
          <c:h val="5.236090538187677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'Resultat (2)'!$B$38</c:f>
              <c:strCache>
                <c:ptCount val="1"/>
                <c:pt idx="0">
                  <c:v>Scenario "mindre" lager</c:v>
                </c:pt>
              </c:strCache>
            </c:strRef>
          </c:tx>
          <c:spPr>
            <a:ln w="28575" cap="rnd">
              <a:solidFill>
                <a:srgbClr val="C0D391">
                  <a:lumMod val="50000"/>
                </a:srgbClr>
              </a:solidFill>
              <a:prstDash val="sysDash"/>
              <a:round/>
            </a:ln>
            <a:effectLst/>
          </c:spPr>
          <c:marker>
            <c:symbol val="none"/>
          </c:marker>
          <c:cat>
            <c:numRef>
              <c:f>'Resultat (2)'!$C$37:$O$37</c:f>
              <c:numCache>
                <c:formatCode>General</c:formatCode>
                <c:ptCount val="13"/>
                <c:pt idx="0">
                  <c:v>2000</c:v>
                </c:pt>
                <c:pt idx="1">
                  <c:v>2005</c:v>
                </c:pt>
                <c:pt idx="2">
                  <c:v>2010</c:v>
                </c:pt>
                <c:pt idx="3">
                  <c:v>2015</c:v>
                </c:pt>
                <c:pt idx="4">
                  <c:v>2018</c:v>
                </c:pt>
                <c:pt idx="6">
                  <c:v>2020</c:v>
                </c:pt>
                <c:pt idx="7">
                  <c:v>2025</c:v>
                </c:pt>
                <c:pt idx="8">
                  <c:v>2030</c:v>
                </c:pt>
                <c:pt idx="9">
                  <c:v>2035</c:v>
                </c:pt>
                <c:pt idx="10">
                  <c:v>2040</c:v>
                </c:pt>
                <c:pt idx="11">
                  <c:v>2045</c:v>
                </c:pt>
                <c:pt idx="12">
                  <c:v>2050</c:v>
                </c:pt>
              </c:numCache>
            </c:numRef>
          </c:cat>
          <c:val>
            <c:numRef>
              <c:f>'Resultat (2)'!$C$38:$O$38</c:f>
              <c:numCache>
                <c:formatCode>General</c:formatCode>
                <c:ptCount val="13"/>
                <c:pt idx="6" formatCode="0.0">
                  <c:v>2.95</c:v>
                </c:pt>
                <c:pt idx="7" formatCode="0.0">
                  <c:v>3.1316155989650594</c:v>
                </c:pt>
                <c:pt idx="8" formatCode="0.0">
                  <c:v>3.9</c:v>
                </c:pt>
                <c:pt idx="9" formatCode="0.0">
                  <c:v>4.4880320101866218</c:v>
                </c:pt>
                <c:pt idx="10" formatCode="0.0">
                  <c:v>4.9741484125778994</c:v>
                </c:pt>
                <c:pt idx="11" formatCode="0.0">
                  <c:v>5.2158519510843586</c:v>
                </c:pt>
                <c:pt idx="12" formatCode="0.0">
                  <c:v>5.3144692095480393</c:v>
                </c:pt>
              </c:numCache>
            </c:numRef>
          </c:val>
          <c:smooth val="0"/>
          <c:extLst>
            <c:ext xmlns:c16="http://schemas.microsoft.com/office/drawing/2014/chart" uri="{C3380CC4-5D6E-409C-BE32-E72D297353CC}">
              <c16:uniqueId val="{00000000-A553-4F75-A9FD-32FAA49ABE18}"/>
            </c:ext>
          </c:extLst>
        </c:ser>
        <c:ser>
          <c:idx val="2"/>
          <c:order val="1"/>
          <c:tx>
            <c:strRef>
              <c:f>'Resultat (2)'!$B$40</c:f>
              <c:strCache>
                <c:ptCount val="1"/>
                <c:pt idx="0">
                  <c:v>Scenario Lager</c:v>
                </c:pt>
              </c:strCache>
            </c:strRef>
          </c:tx>
          <c:spPr>
            <a:ln w="28575" cap="rnd">
              <a:solidFill>
                <a:srgbClr val="EF7B44"/>
              </a:solidFill>
              <a:round/>
            </a:ln>
            <a:effectLst/>
          </c:spPr>
          <c:marker>
            <c:symbol val="none"/>
          </c:marker>
          <c:cat>
            <c:numRef>
              <c:f>'Resultat (2)'!$C$37:$O$37</c:f>
              <c:numCache>
                <c:formatCode>General</c:formatCode>
                <c:ptCount val="13"/>
                <c:pt idx="0">
                  <c:v>2000</c:v>
                </c:pt>
                <c:pt idx="1">
                  <c:v>2005</c:v>
                </c:pt>
                <c:pt idx="2">
                  <c:v>2010</c:v>
                </c:pt>
                <c:pt idx="3">
                  <c:v>2015</c:v>
                </c:pt>
                <c:pt idx="4">
                  <c:v>2018</c:v>
                </c:pt>
                <c:pt idx="6">
                  <c:v>2020</c:v>
                </c:pt>
                <c:pt idx="7">
                  <c:v>2025</c:v>
                </c:pt>
                <c:pt idx="8">
                  <c:v>2030</c:v>
                </c:pt>
                <c:pt idx="9">
                  <c:v>2035</c:v>
                </c:pt>
                <c:pt idx="10">
                  <c:v>2040</c:v>
                </c:pt>
                <c:pt idx="11">
                  <c:v>2045</c:v>
                </c:pt>
                <c:pt idx="12">
                  <c:v>2050</c:v>
                </c:pt>
              </c:numCache>
            </c:numRef>
          </c:cat>
          <c:val>
            <c:numRef>
              <c:f>'Resultat (2)'!$C$40:$O$40</c:f>
              <c:numCache>
                <c:formatCode>0.0</c:formatCode>
                <c:ptCount val="13"/>
                <c:pt idx="0">
                  <c:v>2.2639999999999998</c:v>
                </c:pt>
                <c:pt idx="1">
                  <c:v>2.6259999999999999</c:v>
                </c:pt>
                <c:pt idx="2">
                  <c:v>3.5609999999999999</c:v>
                </c:pt>
                <c:pt idx="3">
                  <c:v>3.5249999999999999</c:v>
                </c:pt>
                <c:pt idx="4">
                  <c:v>3.129</c:v>
                </c:pt>
                <c:pt idx="6">
                  <c:v>2.95</c:v>
                </c:pt>
                <c:pt idx="7">
                  <c:v>3.1147497680058827</c:v>
                </c:pt>
                <c:pt idx="8">
                  <c:v>3.8</c:v>
                </c:pt>
                <c:pt idx="9">
                  <c:v>3.9003372500133642</c:v>
                </c:pt>
                <c:pt idx="10">
                  <c:v>3.8</c:v>
                </c:pt>
                <c:pt idx="11">
                  <c:v>3.8330600569352722</c:v>
                </c:pt>
                <c:pt idx="12">
                  <c:v>3.7614084941139483</c:v>
                </c:pt>
              </c:numCache>
            </c:numRef>
          </c:val>
          <c:smooth val="0"/>
          <c:extLst>
            <c:ext xmlns:c16="http://schemas.microsoft.com/office/drawing/2014/chart" uri="{C3380CC4-5D6E-409C-BE32-E72D297353CC}">
              <c16:uniqueId val="{00000002-A553-4F75-A9FD-32FAA49ABE18}"/>
            </c:ext>
          </c:extLst>
        </c:ser>
        <c:ser>
          <c:idx val="3"/>
          <c:order val="2"/>
          <c:tx>
            <c:strRef>
              <c:f>'Resultat (2)'!$B$41</c:f>
              <c:strCache>
                <c:ptCount val="1"/>
                <c:pt idx="0">
                  <c:v>Scenario Extrem-Lagerfall</c:v>
                </c:pt>
              </c:strCache>
            </c:strRef>
          </c:tx>
          <c:spPr>
            <a:ln w="28575" cap="rnd">
              <a:solidFill>
                <a:schemeClr val="accent4"/>
              </a:solidFill>
              <a:round/>
            </a:ln>
            <a:effectLst/>
          </c:spPr>
          <c:marker>
            <c:symbol val="none"/>
          </c:marker>
          <c:cat>
            <c:numRef>
              <c:f>'Resultat (2)'!$C$37:$O$37</c:f>
              <c:numCache>
                <c:formatCode>General</c:formatCode>
                <c:ptCount val="13"/>
                <c:pt idx="0">
                  <c:v>2000</c:v>
                </c:pt>
                <c:pt idx="1">
                  <c:v>2005</c:v>
                </c:pt>
                <c:pt idx="2">
                  <c:v>2010</c:v>
                </c:pt>
                <c:pt idx="3">
                  <c:v>2015</c:v>
                </c:pt>
                <c:pt idx="4">
                  <c:v>2018</c:v>
                </c:pt>
                <c:pt idx="6">
                  <c:v>2020</c:v>
                </c:pt>
                <c:pt idx="7">
                  <c:v>2025</c:v>
                </c:pt>
                <c:pt idx="8">
                  <c:v>2030</c:v>
                </c:pt>
                <c:pt idx="9">
                  <c:v>2035</c:v>
                </c:pt>
                <c:pt idx="10">
                  <c:v>2040</c:v>
                </c:pt>
                <c:pt idx="11">
                  <c:v>2045</c:v>
                </c:pt>
                <c:pt idx="12">
                  <c:v>2050</c:v>
                </c:pt>
              </c:numCache>
            </c:numRef>
          </c:cat>
          <c:val>
            <c:numRef>
              <c:f>'Resultat (2)'!$C$41:$O$41</c:f>
              <c:numCache>
                <c:formatCode>General</c:formatCode>
                <c:ptCount val="13"/>
                <c:pt idx="6" formatCode="0.0">
                  <c:v>2.9</c:v>
                </c:pt>
                <c:pt idx="7" formatCode="0.0">
                  <c:v>3.0429240290863122</c:v>
                </c:pt>
                <c:pt idx="8" formatCode="0.0">
                  <c:v>3.3</c:v>
                </c:pt>
                <c:pt idx="9" formatCode="0.0">
                  <c:v>2.9295653837672444</c:v>
                </c:pt>
                <c:pt idx="10" formatCode="0.0">
                  <c:v>2.9758349870490353</c:v>
                </c:pt>
                <c:pt idx="11" formatCode="0.0">
                  <c:v>3.0363723586070872</c:v>
                </c:pt>
                <c:pt idx="12" formatCode="0.0">
                  <c:v>3.2862613980693141</c:v>
                </c:pt>
              </c:numCache>
            </c:numRef>
          </c:val>
          <c:smooth val="0"/>
          <c:extLst>
            <c:ext xmlns:c16="http://schemas.microsoft.com/office/drawing/2014/chart" uri="{C3380CC4-5D6E-409C-BE32-E72D297353CC}">
              <c16:uniqueId val="{00000003-A553-4F75-A9FD-32FAA49ABE18}"/>
            </c:ext>
          </c:extLst>
        </c:ser>
        <c:dLbls>
          <c:showLegendKey val="0"/>
          <c:showVal val="0"/>
          <c:showCatName val="0"/>
          <c:showSerName val="0"/>
          <c:showPercent val="0"/>
          <c:showBubbleSize val="0"/>
        </c:dLbls>
        <c:smooth val="0"/>
        <c:axId val="1763615376"/>
        <c:axId val="1758542128"/>
      </c:lineChart>
      <c:catAx>
        <c:axId val="176361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58542128"/>
        <c:crosses val="autoZero"/>
        <c:auto val="1"/>
        <c:lblAlgn val="ctr"/>
        <c:lblOffset val="100"/>
        <c:noMultiLvlLbl val="0"/>
      </c:catAx>
      <c:valAx>
        <c:axId val="1758542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GW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63615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'[Profu Sammanst figurer Mer kraftvärme.xlsx]Ny kraftvärme'!$AO$55</c:f>
              <c:strCache>
                <c:ptCount val="1"/>
                <c:pt idx="0">
                  <c:v>Ny TWh Scenario Lager </c:v>
                </c:pt>
              </c:strCache>
            </c:strRef>
          </c:tx>
          <c:spPr>
            <a:ln w="28575" cap="rnd">
              <a:solidFill>
                <a:schemeClr val="accent2"/>
              </a:solidFill>
              <a:round/>
            </a:ln>
            <a:effectLst/>
          </c:spPr>
          <c:marker>
            <c:symbol val="none"/>
          </c:marker>
          <c:cat>
            <c:numRef>
              <c:f>'[Profu Sammanst figurer Mer kraftvärme.xlsx]Ny kraftvärme'!$AP$53:$AU$53</c:f>
              <c:numCache>
                <c:formatCode>General</c:formatCode>
                <c:ptCount val="6"/>
                <c:pt idx="0">
                  <c:v>2025</c:v>
                </c:pt>
                <c:pt idx="1">
                  <c:v>2030</c:v>
                </c:pt>
                <c:pt idx="2">
                  <c:v>2035</c:v>
                </c:pt>
                <c:pt idx="3">
                  <c:v>2040</c:v>
                </c:pt>
                <c:pt idx="4">
                  <c:v>2045</c:v>
                </c:pt>
                <c:pt idx="5">
                  <c:v>2050</c:v>
                </c:pt>
              </c:numCache>
            </c:numRef>
          </c:cat>
          <c:val>
            <c:numRef>
              <c:f>'[Profu Sammanst figurer Mer kraftvärme.xlsx]Ny kraftvärme'!$AP$55:$AU$55</c:f>
              <c:numCache>
                <c:formatCode>_-* #\ ##0.0\ _k_r_-;\-* #\ ##0.0\ _k_r_-;_-* "-"?\ _k_r_-;_-@_-</c:formatCode>
                <c:ptCount val="6"/>
                <c:pt idx="0">
                  <c:v>0</c:v>
                </c:pt>
                <c:pt idx="1">
                  <c:v>2.0183758119794106</c:v>
                </c:pt>
                <c:pt idx="2">
                  <c:v>1.9694887370235126</c:v>
                </c:pt>
                <c:pt idx="3">
                  <c:v>1.2583758119794108</c:v>
                </c:pt>
                <c:pt idx="4">
                  <c:v>0.98086198847875394</c:v>
                </c:pt>
                <c:pt idx="5">
                  <c:v>0.38260129432125467</c:v>
                </c:pt>
              </c:numCache>
            </c:numRef>
          </c:val>
          <c:smooth val="0"/>
          <c:extLst>
            <c:ext xmlns:c16="http://schemas.microsoft.com/office/drawing/2014/chart" uri="{C3380CC4-5D6E-409C-BE32-E72D297353CC}">
              <c16:uniqueId val="{00000001-1E72-4671-B3DC-C3E5DECE0D22}"/>
            </c:ext>
          </c:extLst>
        </c:ser>
        <c:ser>
          <c:idx val="3"/>
          <c:order val="1"/>
          <c:tx>
            <c:strRef>
              <c:f>'[Profu Sammanst figurer Mer kraftvärme.xlsx]Ny kraftvärme'!$AO$57</c:f>
              <c:strCache>
                <c:ptCount val="1"/>
                <c:pt idx="0">
                  <c:v>Ny effekt Scenario Lager</c:v>
                </c:pt>
              </c:strCache>
            </c:strRef>
          </c:tx>
          <c:spPr>
            <a:ln w="28575" cap="rnd">
              <a:solidFill>
                <a:schemeClr val="accent2"/>
              </a:solidFill>
              <a:prstDash val="dash"/>
              <a:round/>
            </a:ln>
            <a:effectLst/>
          </c:spPr>
          <c:marker>
            <c:symbol val="none"/>
          </c:marker>
          <c:cat>
            <c:numRef>
              <c:f>'[Profu Sammanst figurer Mer kraftvärme.xlsx]Ny kraftvärme'!$AP$53:$AU$53</c:f>
              <c:numCache>
                <c:formatCode>General</c:formatCode>
                <c:ptCount val="6"/>
                <c:pt idx="0">
                  <c:v>2025</c:v>
                </c:pt>
                <c:pt idx="1">
                  <c:v>2030</c:v>
                </c:pt>
                <c:pt idx="2">
                  <c:v>2035</c:v>
                </c:pt>
                <c:pt idx="3">
                  <c:v>2040</c:v>
                </c:pt>
                <c:pt idx="4">
                  <c:v>2045</c:v>
                </c:pt>
                <c:pt idx="5">
                  <c:v>2050</c:v>
                </c:pt>
              </c:numCache>
            </c:numRef>
          </c:cat>
          <c:val>
            <c:numRef>
              <c:f>'[Profu Sammanst figurer Mer kraftvärme.xlsx]Ny kraftvärme'!$AP$57:$AU$57</c:f>
              <c:numCache>
                <c:formatCode>_-* #\ ##0.0_-;\-* #\ ##0.0_-;_-* "-"??_-;_-@_-</c:formatCode>
                <c:ptCount val="6"/>
                <c:pt idx="0" formatCode="General">
                  <c:v>0</c:v>
                </c:pt>
                <c:pt idx="1">
                  <c:v>0.68525023199411716</c:v>
                </c:pt>
                <c:pt idx="2">
                  <c:v>0.78558748200748152</c:v>
                </c:pt>
                <c:pt idx="3">
                  <c:v>0.68525023199411716</c:v>
                </c:pt>
                <c:pt idx="4">
                  <c:v>0.71831028892938953</c:v>
                </c:pt>
                <c:pt idx="5">
                  <c:v>0.64665872610806563</c:v>
                </c:pt>
              </c:numCache>
            </c:numRef>
          </c:val>
          <c:smooth val="0"/>
          <c:extLst>
            <c:ext xmlns:c16="http://schemas.microsoft.com/office/drawing/2014/chart" uri="{C3380CC4-5D6E-409C-BE32-E72D297353CC}">
              <c16:uniqueId val="{00000003-1E72-4671-B3DC-C3E5DECE0D22}"/>
            </c:ext>
          </c:extLst>
        </c:ser>
        <c:dLbls>
          <c:showLegendKey val="0"/>
          <c:showVal val="0"/>
          <c:showCatName val="0"/>
          <c:showSerName val="0"/>
          <c:showPercent val="0"/>
          <c:showBubbleSize val="0"/>
        </c:dLbls>
        <c:smooth val="0"/>
        <c:axId val="1735645664"/>
        <c:axId val="1952271088"/>
      </c:lineChart>
      <c:catAx>
        <c:axId val="173564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52271088"/>
        <c:crosses val="autoZero"/>
        <c:auto val="1"/>
        <c:lblAlgn val="ctr"/>
        <c:lblOffset val="100"/>
        <c:noMultiLvlLbl val="0"/>
      </c:catAx>
      <c:valAx>
        <c:axId val="1952271088"/>
        <c:scaling>
          <c:orientation val="minMax"/>
        </c:scaling>
        <c:delete val="0"/>
        <c:axPos val="l"/>
        <c:majorGridlines>
          <c:spPr>
            <a:ln w="9525" cap="flat" cmpd="sng" algn="ctr">
              <a:solidFill>
                <a:schemeClr val="tx1">
                  <a:lumMod val="15000"/>
                  <a:lumOff val="85000"/>
                </a:schemeClr>
              </a:solidFill>
              <a:round/>
            </a:ln>
            <a:effectLst/>
          </c:spPr>
        </c:majorGridlines>
        <c:numFmt formatCode="_-* #\ ##0.0\ _k_r_-;\-* #\ ##0.0\ _k_r_-;_-* &quot;-&quot;?\ _k_r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35645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5169487723997"/>
          <c:y val="5.0784856879039705E-2"/>
          <c:w val="0.84407829163759596"/>
          <c:h val="0.66928117387816155"/>
        </c:manualLayout>
      </c:layout>
      <c:areaChart>
        <c:grouping val="stacked"/>
        <c:varyColors val="0"/>
        <c:ser>
          <c:idx val="1"/>
          <c:order val="0"/>
          <c:tx>
            <c:strRef>
              <c:f>'Utsläpp från el och fjärrvärme'!$C$5</c:f>
              <c:strCache>
                <c:ptCount val="1"/>
                <c:pt idx="0">
                  <c:v>Energitorv</c:v>
                </c:pt>
              </c:strCache>
            </c:strRef>
          </c:tx>
          <c:spPr>
            <a:solidFill>
              <a:schemeClr val="accent2"/>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fjärrvärme'!$C$6:$C$38</c:f>
              <c:numCache>
                <c:formatCode>General</c:formatCode>
                <c:ptCount val="33"/>
                <c:pt idx="0">
                  <c:v>1.1819999999999999</c:v>
                </c:pt>
                <c:pt idx="1">
                  <c:v>1.3120000000000001</c:v>
                </c:pt>
                <c:pt idx="2">
                  <c:v>1.3109999999999999</c:v>
                </c:pt>
                <c:pt idx="3">
                  <c:v>1.3089999999999999</c:v>
                </c:pt>
                <c:pt idx="4">
                  <c:v>1.268</c:v>
                </c:pt>
                <c:pt idx="5">
                  <c:v>1.335</c:v>
                </c:pt>
                <c:pt idx="6">
                  <c:v>1.1399999999999999</c:v>
                </c:pt>
                <c:pt idx="7">
                  <c:v>1.173</c:v>
                </c:pt>
                <c:pt idx="8">
                  <c:v>1.532</c:v>
                </c:pt>
                <c:pt idx="9">
                  <c:v>1.0820000000000001</c:v>
                </c:pt>
                <c:pt idx="10">
                  <c:v>1.0489999999999999</c:v>
                </c:pt>
                <c:pt idx="11">
                  <c:v>1.212</c:v>
                </c:pt>
                <c:pt idx="12">
                  <c:v>1.5289999999999999</c:v>
                </c:pt>
                <c:pt idx="13">
                  <c:v>1.4950000000000001</c:v>
                </c:pt>
                <c:pt idx="14">
                  <c:v>1.619</c:v>
                </c:pt>
                <c:pt idx="15">
                  <c:v>1.3480000000000001</c:v>
                </c:pt>
                <c:pt idx="16">
                  <c:v>1.1519999999999999</c:v>
                </c:pt>
                <c:pt idx="17">
                  <c:v>1.3220000000000001</c:v>
                </c:pt>
                <c:pt idx="18">
                  <c:v>1.49</c:v>
                </c:pt>
                <c:pt idx="19">
                  <c:v>1.482</c:v>
                </c:pt>
                <c:pt idx="20">
                  <c:v>1.462</c:v>
                </c:pt>
                <c:pt idx="21">
                  <c:v>1.1240000000000001</c:v>
                </c:pt>
                <c:pt idx="22">
                  <c:v>1.036</c:v>
                </c:pt>
                <c:pt idx="23">
                  <c:v>0.79600000000000004</c:v>
                </c:pt>
                <c:pt idx="24">
                  <c:v>0.58199999999999996</c:v>
                </c:pt>
                <c:pt idx="25">
                  <c:v>0.51</c:v>
                </c:pt>
                <c:pt idx="26">
                  <c:v>0.54100000000000004</c:v>
                </c:pt>
                <c:pt idx="27">
                  <c:v>0.48699999999999999</c:v>
                </c:pt>
                <c:pt idx="28">
                  <c:v>0.65500000000000003</c:v>
                </c:pt>
                <c:pt idx="29">
                  <c:v>0.42499999999999999</c:v>
                </c:pt>
                <c:pt idx="30">
                  <c:v>0.20499999999999999</c:v>
                </c:pt>
                <c:pt idx="31">
                  <c:v>0.21299999999999999</c:v>
                </c:pt>
                <c:pt idx="32">
                  <c:v>0.109</c:v>
                </c:pt>
              </c:numCache>
            </c:numRef>
          </c:val>
          <c:extLst>
            <c:ext xmlns:c16="http://schemas.microsoft.com/office/drawing/2014/chart" uri="{C3380CC4-5D6E-409C-BE32-E72D297353CC}">
              <c16:uniqueId val="{00000000-C58B-48FC-AA66-01AEA1DF2EC1}"/>
            </c:ext>
          </c:extLst>
        </c:ser>
        <c:ser>
          <c:idx val="0"/>
          <c:order val="1"/>
          <c:tx>
            <c:strRef>
              <c:f>'Utsläpp från el och fjärrvärme'!$B$5</c:f>
              <c:strCache>
                <c:ptCount val="1"/>
                <c:pt idx="0">
                  <c:v>Utsläpp från rökgasrening</c:v>
                </c:pt>
              </c:strCache>
            </c:strRef>
          </c:tx>
          <c:spPr>
            <a:solidFill>
              <a:schemeClr val="accent3"/>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fjärrvärme'!$B$6:$B$38</c:f>
              <c:numCache>
                <c:formatCode>General</c:formatCode>
                <c:ptCount val="33"/>
                <c:pt idx="0">
                  <c:v>0.01</c:v>
                </c:pt>
                <c:pt idx="1">
                  <c:v>1.4E-2</c:v>
                </c:pt>
                <c:pt idx="2">
                  <c:v>1.4999999999999999E-2</c:v>
                </c:pt>
                <c:pt idx="3">
                  <c:v>1.2E-2</c:v>
                </c:pt>
                <c:pt idx="4">
                  <c:v>1.2999999999999999E-2</c:v>
                </c:pt>
                <c:pt idx="5">
                  <c:v>1.4E-2</c:v>
                </c:pt>
                <c:pt idx="6">
                  <c:v>1.6E-2</c:v>
                </c:pt>
                <c:pt idx="7">
                  <c:v>1.2999999999999999E-2</c:v>
                </c:pt>
                <c:pt idx="8">
                  <c:v>1.2E-2</c:v>
                </c:pt>
                <c:pt idx="9">
                  <c:v>1.2E-2</c:v>
                </c:pt>
                <c:pt idx="10">
                  <c:v>0.01</c:v>
                </c:pt>
                <c:pt idx="11">
                  <c:v>1.2999999999999999E-2</c:v>
                </c:pt>
                <c:pt idx="12">
                  <c:v>1.7999999999999999E-2</c:v>
                </c:pt>
                <c:pt idx="13">
                  <c:v>1.9E-2</c:v>
                </c:pt>
                <c:pt idx="14">
                  <c:v>1.6E-2</c:v>
                </c:pt>
                <c:pt idx="15">
                  <c:v>1.7000000000000001E-2</c:v>
                </c:pt>
                <c:pt idx="16">
                  <c:v>1.7999999999999999E-2</c:v>
                </c:pt>
                <c:pt idx="17">
                  <c:v>1.4999999999999999E-2</c:v>
                </c:pt>
                <c:pt idx="18">
                  <c:v>1.2999999999999999E-2</c:v>
                </c:pt>
                <c:pt idx="19">
                  <c:v>1.0999999999999999E-2</c:v>
                </c:pt>
                <c:pt idx="20">
                  <c:v>1.2999999999999999E-2</c:v>
                </c:pt>
                <c:pt idx="21">
                  <c:v>1.4E-2</c:v>
                </c:pt>
                <c:pt idx="22">
                  <c:v>1.2999999999999999E-2</c:v>
                </c:pt>
                <c:pt idx="23">
                  <c:v>1.4E-2</c:v>
                </c:pt>
                <c:pt idx="24">
                  <c:v>1.0999999999999999E-2</c:v>
                </c:pt>
                <c:pt idx="25">
                  <c:v>1.4E-2</c:v>
                </c:pt>
                <c:pt idx="26">
                  <c:v>1.0999999999999999E-2</c:v>
                </c:pt>
                <c:pt idx="27">
                  <c:v>1.2E-2</c:v>
                </c:pt>
                <c:pt idx="28">
                  <c:v>1.0999999999999999E-2</c:v>
                </c:pt>
                <c:pt idx="29">
                  <c:v>8.0000000000000002E-3</c:v>
                </c:pt>
                <c:pt idx="30">
                  <c:v>4.0000000000000001E-3</c:v>
                </c:pt>
                <c:pt idx="31">
                  <c:v>6.0000000000000001E-3</c:v>
                </c:pt>
                <c:pt idx="32">
                  <c:v>5.0000000000000001E-3</c:v>
                </c:pt>
              </c:numCache>
            </c:numRef>
          </c:val>
          <c:extLst>
            <c:ext xmlns:c16="http://schemas.microsoft.com/office/drawing/2014/chart" uri="{C3380CC4-5D6E-409C-BE32-E72D297353CC}">
              <c16:uniqueId val="{00000001-C58B-48FC-AA66-01AEA1DF2EC1}"/>
            </c:ext>
          </c:extLst>
        </c:ser>
        <c:ser>
          <c:idx val="3"/>
          <c:order val="2"/>
          <c:tx>
            <c:strRef>
              <c:f>'Utsläpp från el och fjärrvärme'!$E$5</c:f>
              <c:strCache>
                <c:ptCount val="1"/>
                <c:pt idx="0">
                  <c:v>Fossila bränslen</c:v>
                </c:pt>
              </c:strCache>
            </c:strRef>
          </c:tx>
          <c:spPr>
            <a:solidFill>
              <a:schemeClr val="accent6"/>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fjärrvärme'!$E$6:$E$38</c:f>
              <c:numCache>
                <c:formatCode>General</c:formatCode>
                <c:ptCount val="33"/>
                <c:pt idx="0">
                  <c:v>4.6609999999999996</c:v>
                </c:pt>
                <c:pt idx="1">
                  <c:v>5.4009999999999998</c:v>
                </c:pt>
                <c:pt idx="2">
                  <c:v>5.8710000000000004</c:v>
                </c:pt>
                <c:pt idx="3">
                  <c:v>5.7240000000000002</c:v>
                </c:pt>
                <c:pt idx="4">
                  <c:v>6.3470000000000004</c:v>
                </c:pt>
                <c:pt idx="5">
                  <c:v>5.46</c:v>
                </c:pt>
                <c:pt idx="6">
                  <c:v>9.6630000000000003</c:v>
                </c:pt>
                <c:pt idx="7">
                  <c:v>5.1859999999999999</c:v>
                </c:pt>
                <c:pt idx="8">
                  <c:v>5.516</c:v>
                </c:pt>
                <c:pt idx="9">
                  <c:v>4.2839999999999998</c:v>
                </c:pt>
                <c:pt idx="10">
                  <c:v>3.028</c:v>
                </c:pt>
                <c:pt idx="11">
                  <c:v>3.6850000000000001</c:v>
                </c:pt>
                <c:pt idx="12">
                  <c:v>4.2770000000000001</c:v>
                </c:pt>
                <c:pt idx="13">
                  <c:v>5.1310000000000002</c:v>
                </c:pt>
                <c:pt idx="14">
                  <c:v>3.831</c:v>
                </c:pt>
                <c:pt idx="15">
                  <c:v>2.972</c:v>
                </c:pt>
                <c:pt idx="16">
                  <c:v>3.2389999999999999</c:v>
                </c:pt>
                <c:pt idx="17">
                  <c:v>2.7109999999999999</c:v>
                </c:pt>
                <c:pt idx="18">
                  <c:v>2.1150000000000002</c:v>
                </c:pt>
                <c:pt idx="19">
                  <c:v>3.1709999999999998</c:v>
                </c:pt>
                <c:pt idx="20">
                  <c:v>5.0860000000000003</c:v>
                </c:pt>
                <c:pt idx="21">
                  <c:v>3.15</c:v>
                </c:pt>
                <c:pt idx="22">
                  <c:v>2.573</c:v>
                </c:pt>
                <c:pt idx="23">
                  <c:v>2.6459999999999999</c:v>
                </c:pt>
                <c:pt idx="24">
                  <c:v>1.6080000000000001</c:v>
                </c:pt>
                <c:pt idx="25">
                  <c:v>1.5780000000000001</c:v>
                </c:pt>
                <c:pt idx="26">
                  <c:v>1.673</c:v>
                </c:pt>
                <c:pt idx="27">
                  <c:v>1.2010000000000001</c:v>
                </c:pt>
                <c:pt idx="28">
                  <c:v>1.4530000000000001</c:v>
                </c:pt>
                <c:pt idx="29">
                  <c:v>1.016</c:v>
                </c:pt>
                <c:pt idx="30">
                  <c:v>0.26500000000000001</c:v>
                </c:pt>
                <c:pt idx="31">
                  <c:v>0.65900000000000003</c:v>
                </c:pt>
                <c:pt idx="32">
                  <c:v>0.59299999999999997</c:v>
                </c:pt>
              </c:numCache>
            </c:numRef>
          </c:val>
          <c:extLst>
            <c:ext xmlns:c16="http://schemas.microsoft.com/office/drawing/2014/chart" uri="{C3380CC4-5D6E-409C-BE32-E72D297353CC}">
              <c16:uniqueId val="{00000002-C58B-48FC-AA66-01AEA1DF2EC1}"/>
            </c:ext>
          </c:extLst>
        </c:ser>
        <c:ser>
          <c:idx val="2"/>
          <c:order val="3"/>
          <c:tx>
            <c:strRef>
              <c:f>'Utsläpp från el och fjärrvärme'!$D$5</c:f>
              <c:strCache>
                <c:ptCount val="1"/>
                <c:pt idx="0">
                  <c:v>Biobränsle</c:v>
                </c:pt>
              </c:strCache>
            </c:strRef>
          </c:tx>
          <c:spPr>
            <a:solidFill>
              <a:schemeClr val="accent4">
                <a:lumMod val="50000"/>
              </a:schemeClr>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fjärrvärme'!$D$6:$D$38</c:f>
              <c:numCache>
                <c:formatCode>General</c:formatCode>
                <c:ptCount val="33"/>
                <c:pt idx="0">
                  <c:v>2.8000000000000001E-2</c:v>
                </c:pt>
                <c:pt idx="1">
                  <c:v>3.3000000000000002E-2</c:v>
                </c:pt>
                <c:pt idx="2">
                  <c:v>3.3000000000000002E-2</c:v>
                </c:pt>
                <c:pt idx="3">
                  <c:v>4.4999999999999998E-2</c:v>
                </c:pt>
                <c:pt idx="4">
                  <c:v>5.3999999999999999E-2</c:v>
                </c:pt>
                <c:pt idx="5">
                  <c:v>6.4000000000000001E-2</c:v>
                </c:pt>
                <c:pt idx="6">
                  <c:v>8.4000000000000005E-2</c:v>
                </c:pt>
                <c:pt idx="7">
                  <c:v>7.3999999999999996E-2</c:v>
                </c:pt>
                <c:pt idx="8">
                  <c:v>7.6999999999999999E-2</c:v>
                </c:pt>
                <c:pt idx="9">
                  <c:v>8.3000000000000004E-2</c:v>
                </c:pt>
                <c:pt idx="10">
                  <c:v>8.2000000000000003E-2</c:v>
                </c:pt>
                <c:pt idx="11">
                  <c:v>9.7000000000000003E-2</c:v>
                </c:pt>
                <c:pt idx="12">
                  <c:v>9.9000000000000005E-2</c:v>
                </c:pt>
                <c:pt idx="13">
                  <c:v>0.109</c:v>
                </c:pt>
                <c:pt idx="14">
                  <c:v>0.114</c:v>
                </c:pt>
                <c:pt idx="15">
                  <c:v>0.13</c:v>
                </c:pt>
                <c:pt idx="16">
                  <c:v>0.13300000000000001</c:v>
                </c:pt>
                <c:pt idx="17">
                  <c:v>0.13700000000000001</c:v>
                </c:pt>
                <c:pt idx="18">
                  <c:v>0.152</c:v>
                </c:pt>
                <c:pt idx="19">
                  <c:v>0.16200000000000001</c:v>
                </c:pt>
                <c:pt idx="20">
                  <c:v>0.183</c:v>
                </c:pt>
                <c:pt idx="21">
                  <c:v>0.16500000000000001</c:v>
                </c:pt>
                <c:pt idx="22">
                  <c:v>0.17</c:v>
                </c:pt>
                <c:pt idx="23">
                  <c:v>0.17499999999999999</c:v>
                </c:pt>
                <c:pt idx="24">
                  <c:v>0.16300000000000001</c:v>
                </c:pt>
                <c:pt idx="25">
                  <c:v>0.16600000000000001</c:v>
                </c:pt>
                <c:pt idx="26">
                  <c:v>0.17699999999999999</c:v>
                </c:pt>
                <c:pt idx="27">
                  <c:v>0.183</c:v>
                </c:pt>
                <c:pt idx="28">
                  <c:v>0.18099999999999999</c:v>
                </c:pt>
                <c:pt idx="29">
                  <c:v>0.183</c:v>
                </c:pt>
                <c:pt idx="30">
                  <c:v>0.16200000000000001</c:v>
                </c:pt>
                <c:pt idx="31">
                  <c:v>0.193</c:v>
                </c:pt>
                <c:pt idx="32">
                  <c:v>0.187</c:v>
                </c:pt>
              </c:numCache>
            </c:numRef>
          </c:val>
          <c:extLst>
            <c:ext xmlns:c16="http://schemas.microsoft.com/office/drawing/2014/chart" uri="{C3380CC4-5D6E-409C-BE32-E72D297353CC}">
              <c16:uniqueId val="{00000003-C58B-48FC-AA66-01AEA1DF2EC1}"/>
            </c:ext>
          </c:extLst>
        </c:ser>
        <c:ser>
          <c:idx val="4"/>
          <c:order val="5"/>
          <c:tx>
            <c:strRef>
              <c:f>'Utsläpp från el och fjärrvärme'!$F$5</c:f>
              <c:strCache>
                <c:ptCount val="1"/>
                <c:pt idx="0">
                  <c:v>Avfall och övrigt</c:v>
                </c:pt>
              </c:strCache>
            </c:strRef>
          </c:tx>
          <c:spPr>
            <a:pattFill prst="wdDnDiag">
              <a:fgClr>
                <a:schemeClr val="accent5"/>
              </a:fgClr>
              <a:bgClr>
                <a:schemeClr val="bg1"/>
              </a:bgClr>
            </a:patt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fjärrvärme'!$F$6:$F$38</c:f>
              <c:numCache>
                <c:formatCode>General</c:formatCode>
                <c:ptCount val="33"/>
                <c:pt idx="0">
                  <c:v>0.53300000000000003</c:v>
                </c:pt>
                <c:pt idx="1">
                  <c:v>0.624</c:v>
                </c:pt>
                <c:pt idx="2">
                  <c:v>0.63300000000000001</c:v>
                </c:pt>
                <c:pt idx="3">
                  <c:v>0.65900000000000003</c:v>
                </c:pt>
                <c:pt idx="4">
                  <c:v>0.67</c:v>
                </c:pt>
                <c:pt idx="5">
                  <c:v>0.627</c:v>
                </c:pt>
                <c:pt idx="6">
                  <c:v>0.66900000000000004</c:v>
                </c:pt>
                <c:pt idx="7">
                  <c:v>0.66300000000000003</c:v>
                </c:pt>
                <c:pt idx="8">
                  <c:v>0.75700000000000001</c:v>
                </c:pt>
                <c:pt idx="9">
                  <c:v>0.72199999999999998</c:v>
                </c:pt>
                <c:pt idx="10">
                  <c:v>0.73899999999999999</c:v>
                </c:pt>
                <c:pt idx="11">
                  <c:v>0.73299999999999998</c:v>
                </c:pt>
                <c:pt idx="12">
                  <c:v>0.83099999999999996</c:v>
                </c:pt>
                <c:pt idx="13">
                  <c:v>0.997</c:v>
                </c:pt>
                <c:pt idx="14">
                  <c:v>1.1180000000000001</c:v>
                </c:pt>
                <c:pt idx="15">
                  <c:v>1.321</c:v>
                </c:pt>
                <c:pt idx="16">
                  <c:v>1.3280000000000001</c:v>
                </c:pt>
                <c:pt idx="17">
                  <c:v>1.516</c:v>
                </c:pt>
                <c:pt idx="18">
                  <c:v>1.5669999999999999</c:v>
                </c:pt>
                <c:pt idx="19">
                  <c:v>1.694</c:v>
                </c:pt>
                <c:pt idx="20">
                  <c:v>1.784</c:v>
                </c:pt>
                <c:pt idx="21">
                  <c:v>1.829</c:v>
                </c:pt>
                <c:pt idx="22">
                  <c:v>1.879</c:v>
                </c:pt>
                <c:pt idx="23">
                  <c:v>1.9259999999999999</c:v>
                </c:pt>
                <c:pt idx="24">
                  <c:v>2.0270000000000001</c:v>
                </c:pt>
                <c:pt idx="25">
                  <c:v>2.3090000000000002</c:v>
                </c:pt>
                <c:pt idx="26">
                  <c:v>2.5670000000000002</c:v>
                </c:pt>
                <c:pt idx="27">
                  <c:v>2.5680000000000001</c:v>
                </c:pt>
                <c:pt idx="28">
                  <c:v>2.5249999999999999</c:v>
                </c:pt>
                <c:pt idx="29">
                  <c:v>2.8180000000000001</c:v>
                </c:pt>
                <c:pt idx="30">
                  <c:v>2.78</c:v>
                </c:pt>
                <c:pt idx="31">
                  <c:v>2.9159999999999999</c:v>
                </c:pt>
                <c:pt idx="32">
                  <c:v>2.8980000000000001</c:v>
                </c:pt>
              </c:numCache>
            </c:numRef>
          </c:val>
          <c:extLst>
            <c:ext xmlns:c16="http://schemas.microsoft.com/office/drawing/2014/chart" uri="{C3380CC4-5D6E-409C-BE32-E72D297353CC}">
              <c16:uniqueId val="{00000004-C58B-48FC-AA66-01AEA1DF2EC1}"/>
            </c:ext>
          </c:extLst>
        </c:ser>
        <c:dLbls>
          <c:showLegendKey val="0"/>
          <c:showVal val="0"/>
          <c:showCatName val="0"/>
          <c:showSerName val="0"/>
          <c:showPercent val="0"/>
          <c:showBubbleSize val="0"/>
        </c:dLbls>
        <c:axId val="411170767"/>
        <c:axId val="411171247"/>
        <c:extLst>
          <c:ext xmlns:c15="http://schemas.microsoft.com/office/drawing/2012/chart" uri="{02D57815-91ED-43cb-92C2-25804820EDAC}">
            <c15:filteredAreaSeries>
              <c15:ser>
                <c:idx val="5"/>
                <c:order val="4"/>
                <c:tx>
                  <c:strRef>
                    <c:extLst>
                      <c:ext uri="{02D57815-91ED-43cb-92C2-25804820EDAC}">
                        <c15:formulaRef>
                          <c15:sqref>'Utsläpp från el och fjärrvärme'!$G$5</c15:sqref>
                        </c15:formulaRef>
                      </c:ext>
                    </c:extLst>
                    <c:strCache>
                      <c:ptCount val="1"/>
                      <c:pt idx="0">
                        <c:v>Totalt</c:v>
                      </c:pt>
                    </c:strCache>
                  </c:strRef>
                </c:tx>
                <c:spPr>
                  <a:solidFill>
                    <a:schemeClr val="accent6"/>
                  </a:solidFill>
                  <a:ln>
                    <a:noFill/>
                  </a:ln>
                  <a:effectLst/>
                </c:spPr>
                <c:cat>
                  <c:strRef>
                    <c:extLst>
                      <c:ext uri="{02D57815-91ED-43cb-92C2-25804820EDAC}">
                        <c15:formulaRef>
                          <c15:sqref>'Utsläpp från el och fjärrvärme'!$A$6:$A$38</c15:sqref>
                        </c15:formulaRef>
                      </c:ext>
                    </c:extLst>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extLst>
                      <c:ext uri="{02D57815-91ED-43cb-92C2-25804820EDAC}">
                        <c15:formulaRef>
                          <c15:sqref>'Utsläpp från el och fjärrvärme'!$G$6:$G$38</c15:sqref>
                        </c15:formulaRef>
                      </c:ext>
                    </c:extLst>
                    <c:numCache>
                      <c:formatCode>General</c:formatCode>
                      <c:ptCount val="33"/>
                      <c:pt idx="0">
                        <c:v>6.4139999999999997</c:v>
                      </c:pt>
                      <c:pt idx="1">
                        <c:v>7.383</c:v>
                      </c:pt>
                      <c:pt idx="2">
                        <c:v>7.8639999999999999</c:v>
                      </c:pt>
                      <c:pt idx="3">
                        <c:v>7.7510000000000003</c:v>
                      </c:pt>
                      <c:pt idx="4">
                        <c:v>8.3529999999999998</c:v>
                      </c:pt>
                      <c:pt idx="5">
                        <c:v>7.5</c:v>
                      </c:pt>
                      <c:pt idx="6">
                        <c:v>11.571999999999999</c:v>
                      </c:pt>
                      <c:pt idx="7">
                        <c:v>7.1079999999999997</c:v>
                      </c:pt>
                      <c:pt idx="8">
                        <c:v>7.8929999999999998</c:v>
                      </c:pt>
                      <c:pt idx="9">
                        <c:v>6.1829999999999998</c:v>
                      </c:pt>
                      <c:pt idx="10">
                        <c:v>4.9080000000000004</c:v>
                      </c:pt>
                      <c:pt idx="11">
                        <c:v>5.74</c:v>
                      </c:pt>
                      <c:pt idx="12">
                        <c:v>6.7539999999999996</c:v>
                      </c:pt>
                      <c:pt idx="13">
                        <c:v>7.7510000000000003</c:v>
                      </c:pt>
                      <c:pt idx="14">
                        <c:v>6.6980000000000004</c:v>
                      </c:pt>
                      <c:pt idx="15">
                        <c:v>5.7880000000000003</c:v>
                      </c:pt>
                      <c:pt idx="16">
                        <c:v>5.8710000000000004</c:v>
                      </c:pt>
                      <c:pt idx="17">
                        <c:v>5.7</c:v>
                      </c:pt>
                      <c:pt idx="18">
                        <c:v>5.3380000000000001</c:v>
                      </c:pt>
                      <c:pt idx="19">
                        <c:v>6.52</c:v>
                      </c:pt>
                      <c:pt idx="20">
                        <c:v>8.5269999999999992</c:v>
                      </c:pt>
                      <c:pt idx="21">
                        <c:v>6.282</c:v>
                      </c:pt>
                      <c:pt idx="22">
                        <c:v>5.6710000000000003</c:v>
                      </c:pt>
                      <c:pt idx="23">
                        <c:v>5.556</c:v>
                      </c:pt>
                      <c:pt idx="24">
                        <c:v>4.3920000000000003</c:v>
                      </c:pt>
                      <c:pt idx="25">
                        <c:v>4.5780000000000003</c:v>
                      </c:pt>
                      <c:pt idx="26">
                        <c:v>4.9690000000000003</c:v>
                      </c:pt>
                      <c:pt idx="27">
                        <c:v>4.452</c:v>
                      </c:pt>
                      <c:pt idx="28">
                        <c:v>4.8250000000000002</c:v>
                      </c:pt>
                      <c:pt idx="29">
                        <c:v>4.45</c:v>
                      </c:pt>
                      <c:pt idx="30">
                        <c:v>3.4169999999999998</c:v>
                      </c:pt>
                      <c:pt idx="31">
                        <c:v>3.9860000000000002</c:v>
                      </c:pt>
                      <c:pt idx="32">
                        <c:v>3.7909999999999999</c:v>
                      </c:pt>
                    </c:numCache>
                  </c:numRef>
                </c:val>
                <c:extLst>
                  <c:ext xmlns:c16="http://schemas.microsoft.com/office/drawing/2014/chart" uri="{C3380CC4-5D6E-409C-BE32-E72D297353CC}">
                    <c16:uniqueId val="{00000005-C58B-48FC-AA66-01AEA1DF2EC1}"/>
                  </c:ext>
                </c:extLst>
              </c15:ser>
            </c15:filteredAreaSeries>
          </c:ext>
        </c:extLst>
      </c:areaChart>
      <c:catAx>
        <c:axId val="4111707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52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11171247"/>
        <c:crosses val="autoZero"/>
        <c:auto val="1"/>
        <c:lblAlgn val="ctr"/>
        <c:lblOffset val="100"/>
        <c:noMultiLvlLbl val="0"/>
      </c:catAx>
      <c:valAx>
        <c:axId val="411171247"/>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Miljoner ton koldioxidekvivalenter</a:t>
                </a:r>
              </a:p>
            </c:rich>
          </c:tx>
          <c:layout>
            <c:manualLayout>
              <c:xMode val="edge"/>
              <c:yMode val="edge"/>
              <c:x val="2.439930814755217E-2"/>
              <c:y val="0.1646403734360916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11170767"/>
        <c:crosses val="autoZero"/>
        <c:crossBetween val="midCat"/>
      </c:valAx>
      <c:spPr>
        <a:noFill/>
        <a:ln>
          <a:noFill/>
        </a:ln>
        <a:effectLst/>
      </c:spPr>
    </c:plotArea>
    <c:legend>
      <c:legendPos val="b"/>
      <c:layout>
        <c:manualLayout>
          <c:xMode val="edge"/>
          <c:yMode val="edge"/>
          <c:x val="2.8918614832232235E-3"/>
          <c:y val="0.83267524456094799"/>
          <c:w val="0.97108155002891849"/>
          <c:h val="0.1082518940451592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5169487723997"/>
          <c:y val="5.0784856879039705E-2"/>
          <c:w val="0.84407829163759596"/>
          <c:h val="0.66928117387816155"/>
        </c:manualLayout>
      </c:layout>
      <c:areaChart>
        <c:grouping val="stacked"/>
        <c:varyColors val="0"/>
        <c:ser>
          <c:idx val="1"/>
          <c:order val="0"/>
          <c:tx>
            <c:strRef>
              <c:f>'Utsläpp från el och fjärrvärme'!$C$5</c:f>
              <c:strCache>
                <c:ptCount val="1"/>
                <c:pt idx="0">
                  <c:v>Energitorv</c:v>
                </c:pt>
              </c:strCache>
            </c:strRef>
          </c:tx>
          <c:spPr>
            <a:solidFill>
              <a:schemeClr val="accent2"/>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fjärrvärme'!$C$6:$C$38</c:f>
              <c:numCache>
                <c:formatCode>General</c:formatCode>
                <c:ptCount val="33"/>
                <c:pt idx="0">
                  <c:v>1.1819999999999999</c:v>
                </c:pt>
                <c:pt idx="1">
                  <c:v>1.3120000000000001</c:v>
                </c:pt>
                <c:pt idx="2">
                  <c:v>1.3109999999999999</c:v>
                </c:pt>
                <c:pt idx="3">
                  <c:v>1.3089999999999999</c:v>
                </c:pt>
                <c:pt idx="4">
                  <c:v>1.268</c:v>
                </c:pt>
                <c:pt idx="5">
                  <c:v>1.335</c:v>
                </c:pt>
                <c:pt idx="6">
                  <c:v>1.1399999999999999</c:v>
                </c:pt>
                <c:pt idx="7">
                  <c:v>1.173</c:v>
                </c:pt>
                <c:pt idx="8">
                  <c:v>1.532</c:v>
                </c:pt>
                <c:pt idx="9">
                  <c:v>1.0820000000000001</c:v>
                </c:pt>
                <c:pt idx="10">
                  <c:v>1.0489999999999999</c:v>
                </c:pt>
                <c:pt idx="11">
                  <c:v>1.212</c:v>
                </c:pt>
                <c:pt idx="12">
                  <c:v>1.5289999999999999</c:v>
                </c:pt>
                <c:pt idx="13">
                  <c:v>1.4950000000000001</c:v>
                </c:pt>
                <c:pt idx="14">
                  <c:v>1.619</c:v>
                </c:pt>
                <c:pt idx="15">
                  <c:v>1.3480000000000001</c:v>
                </c:pt>
                <c:pt idx="16">
                  <c:v>1.1519999999999999</c:v>
                </c:pt>
                <c:pt idx="17">
                  <c:v>1.3220000000000001</c:v>
                </c:pt>
                <c:pt idx="18">
                  <c:v>1.49</c:v>
                </c:pt>
                <c:pt idx="19">
                  <c:v>1.482</c:v>
                </c:pt>
                <c:pt idx="20">
                  <c:v>1.462</c:v>
                </c:pt>
                <c:pt idx="21">
                  <c:v>1.1240000000000001</c:v>
                </c:pt>
                <c:pt idx="22">
                  <c:v>1.036</c:v>
                </c:pt>
                <c:pt idx="23">
                  <c:v>0.79600000000000004</c:v>
                </c:pt>
                <c:pt idx="24">
                  <c:v>0.58199999999999996</c:v>
                </c:pt>
                <c:pt idx="25">
                  <c:v>0.51</c:v>
                </c:pt>
                <c:pt idx="26">
                  <c:v>0.54100000000000004</c:v>
                </c:pt>
                <c:pt idx="27">
                  <c:v>0.48699999999999999</c:v>
                </c:pt>
                <c:pt idx="28">
                  <c:v>0.65500000000000003</c:v>
                </c:pt>
                <c:pt idx="29">
                  <c:v>0.42499999999999999</c:v>
                </c:pt>
                <c:pt idx="30">
                  <c:v>0.20499999999999999</c:v>
                </c:pt>
                <c:pt idx="31">
                  <c:v>0.21299999999999999</c:v>
                </c:pt>
                <c:pt idx="32">
                  <c:v>0.109</c:v>
                </c:pt>
              </c:numCache>
            </c:numRef>
          </c:val>
          <c:extLst>
            <c:ext xmlns:c16="http://schemas.microsoft.com/office/drawing/2014/chart" uri="{C3380CC4-5D6E-409C-BE32-E72D297353CC}">
              <c16:uniqueId val="{00000000-0DEC-43BE-93F6-D09D8C6B16ED}"/>
            </c:ext>
          </c:extLst>
        </c:ser>
        <c:ser>
          <c:idx val="0"/>
          <c:order val="1"/>
          <c:tx>
            <c:strRef>
              <c:f>'Utsläpp från el och fjärrvärme'!$B$5</c:f>
              <c:strCache>
                <c:ptCount val="1"/>
                <c:pt idx="0">
                  <c:v>Utsläpp från rökgasrening</c:v>
                </c:pt>
              </c:strCache>
            </c:strRef>
          </c:tx>
          <c:spPr>
            <a:solidFill>
              <a:schemeClr val="accent3"/>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fjärrvärme'!$B$6:$B$38</c:f>
              <c:numCache>
                <c:formatCode>General</c:formatCode>
                <c:ptCount val="33"/>
                <c:pt idx="0">
                  <c:v>0.01</c:v>
                </c:pt>
                <c:pt idx="1">
                  <c:v>1.4E-2</c:v>
                </c:pt>
                <c:pt idx="2">
                  <c:v>1.4999999999999999E-2</c:v>
                </c:pt>
                <c:pt idx="3">
                  <c:v>1.2E-2</c:v>
                </c:pt>
                <c:pt idx="4">
                  <c:v>1.2999999999999999E-2</c:v>
                </c:pt>
                <c:pt idx="5">
                  <c:v>1.4E-2</c:v>
                </c:pt>
                <c:pt idx="6">
                  <c:v>1.6E-2</c:v>
                </c:pt>
                <c:pt idx="7">
                  <c:v>1.2999999999999999E-2</c:v>
                </c:pt>
                <c:pt idx="8">
                  <c:v>1.2E-2</c:v>
                </c:pt>
                <c:pt idx="9">
                  <c:v>1.2E-2</c:v>
                </c:pt>
                <c:pt idx="10">
                  <c:v>0.01</c:v>
                </c:pt>
                <c:pt idx="11">
                  <c:v>1.2999999999999999E-2</c:v>
                </c:pt>
                <c:pt idx="12">
                  <c:v>1.7999999999999999E-2</c:v>
                </c:pt>
                <c:pt idx="13">
                  <c:v>1.9E-2</c:v>
                </c:pt>
                <c:pt idx="14">
                  <c:v>1.6E-2</c:v>
                </c:pt>
                <c:pt idx="15">
                  <c:v>1.7000000000000001E-2</c:v>
                </c:pt>
                <c:pt idx="16">
                  <c:v>1.7999999999999999E-2</c:v>
                </c:pt>
                <c:pt idx="17">
                  <c:v>1.4999999999999999E-2</c:v>
                </c:pt>
                <c:pt idx="18">
                  <c:v>1.2999999999999999E-2</c:v>
                </c:pt>
                <c:pt idx="19">
                  <c:v>1.0999999999999999E-2</c:v>
                </c:pt>
                <c:pt idx="20">
                  <c:v>1.2999999999999999E-2</c:v>
                </c:pt>
                <c:pt idx="21">
                  <c:v>1.4E-2</c:v>
                </c:pt>
                <c:pt idx="22">
                  <c:v>1.2999999999999999E-2</c:v>
                </c:pt>
                <c:pt idx="23">
                  <c:v>1.4E-2</c:v>
                </c:pt>
                <c:pt idx="24">
                  <c:v>1.0999999999999999E-2</c:v>
                </c:pt>
                <c:pt idx="25">
                  <c:v>1.4E-2</c:v>
                </c:pt>
                <c:pt idx="26">
                  <c:v>1.0999999999999999E-2</c:v>
                </c:pt>
                <c:pt idx="27">
                  <c:v>1.2E-2</c:v>
                </c:pt>
                <c:pt idx="28">
                  <c:v>1.0999999999999999E-2</c:v>
                </c:pt>
                <c:pt idx="29">
                  <c:v>8.0000000000000002E-3</c:v>
                </c:pt>
                <c:pt idx="30">
                  <c:v>4.0000000000000001E-3</c:v>
                </c:pt>
                <c:pt idx="31">
                  <c:v>6.0000000000000001E-3</c:v>
                </c:pt>
                <c:pt idx="32">
                  <c:v>5.0000000000000001E-3</c:v>
                </c:pt>
              </c:numCache>
            </c:numRef>
          </c:val>
          <c:extLst>
            <c:ext xmlns:c16="http://schemas.microsoft.com/office/drawing/2014/chart" uri="{C3380CC4-5D6E-409C-BE32-E72D297353CC}">
              <c16:uniqueId val="{00000001-0DEC-43BE-93F6-D09D8C6B16ED}"/>
            </c:ext>
          </c:extLst>
        </c:ser>
        <c:ser>
          <c:idx val="3"/>
          <c:order val="2"/>
          <c:tx>
            <c:strRef>
              <c:f>'Utsläpp från el och fjärrvärme'!$E$5</c:f>
              <c:strCache>
                <c:ptCount val="1"/>
                <c:pt idx="0">
                  <c:v>Fossila bränslen</c:v>
                </c:pt>
              </c:strCache>
            </c:strRef>
          </c:tx>
          <c:spPr>
            <a:solidFill>
              <a:schemeClr val="accent6"/>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fjärrvärme'!$E$6:$E$38</c:f>
              <c:numCache>
                <c:formatCode>General</c:formatCode>
                <c:ptCount val="33"/>
                <c:pt idx="0">
                  <c:v>4.6609999999999996</c:v>
                </c:pt>
                <c:pt idx="1">
                  <c:v>5.4009999999999998</c:v>
                </c:pt>
                <c:pt idx="2">
                  <c:v>5.8710000000000004</c:v>
                </c:pt>
                <c:pt idx="3">
                  <c:v>5.7240000000000002</c:v>
                </c:pt>
                <c:pt idx="4">
                  <c:v>6.3470000000000004</c:v>
                </c:pt>
                <c:pt idx="5">
                  <c:v>5.46</c:v>
                </c:pt>
                <c:pt idx="6">
                  <c:v>9.6630000000000003</c:v>
                </c:pt>
                <c:pt idx="7">
                  <c:v>5.1859999999999999</c:v>
                </c:pt>
                <c:pt idx="8">
                  <c:v>5.516</c:v>
                </c:pt>
                <c:pt idx="9">
                  <c:v>4.2839999999999998</c:v>
                </c:pt>
                <c:pt idx="10">
                  <c:v>3.028</c:v>
                </c:pt>
                <c:pt idx="11">
                  <c:v>3.6850000000000001</c:v>
                </c:pt>
                <c:pt idx="12">
                  <c:v>4.2770000000000001</c:v>
                </c:pt>
                <c:pt idx="13">
                  <c:v>5.1310000000000002</c:v>
                </c:pt>
                <c:pt idx="14">
                  <c:v>3.831</c:v>
                </c:pt>
                <c:pt idx="15">
                  <c:v>2.972</c:v>
                </c:pt>
                <c:pt idx="16">
                  <c:v>3.2389999999999999</c:v>
                </c:pt>
                <c:pt idx="17">
                  <c:v>2.7109999999999999</c:v>
                </c:pt>
                <c:pt idx="18">
                  <c:v>2.1150000000000002</c:v>
                </c:pt>
                <c:pt idx="19">
                  <c:v>3.1709999999999998</c:v>
                </c:pt>
                <c:pt idx="20">
                  <c:v>5.0860000000000003</c:v>
                </c:pt>
                <c:pt idx="21">
                  <c:v>3.15</c:v>
                </c:pt>
                <c:pt idx="22">
                  <c:v>2.573</c:v>
                </c:pt>
                <c:pt idx="23">
                  <c:v>2.6459999999999999</c:v>
                </c:pt>
                <c:pt idx="24">
                  <c:v>1.6080000000000001</c:v>
                </c:pt>
                <c:pt idx="25">
                  <c:v>1.5780000000000001</c:v>
                </c:pt>
                <c:pt idx="26">
                  <c:v>1.673</c:v>
                </c:pt>
                <c:pt idx="27">
                  <c:v>1.2010000000000001</c:v>
                </c:pt>
                <c:pt idx="28">
                  <c:v>1.4530000000000001</c:v>
                </c:pt>
                <c:pt idx="29">
                  <c:v>1.016</c:v>
                </c:pt>
                <c:pt idx="30">
                  <c:v>0.26500000000000001</c:v>
                </c:pt>
                <c:pt idx="31">
                  <c:v>0.65900000000000003</c:v>
                </c:pt>
                <c:pt idx="32">
                  <c:v>0.59299999999999997</c:v>
                </c:pt>
              </c:numCache>
            </c:numRef>
          </c:val>
          <c:extLst>
            <c:ext xmlns:c16="http://schemas.microsoft.com/office/drawing/2014/chart" uri="{C3380CC4-5D6E-409C-BE32-E72D297353CC}">
              <c16:uniqueId val="{00000002-0DEC-43BE-93F6-D09D8C6B16ED}"/>
            </c:ext>
          </c:extLst>
        </c:ser>
        <c:ser>
          <c:idx val="2"/>
          <c:order val="3"/>
          <c:tx>
            <c:strRef>
              <c:f>'Utsläpp från el och fjärrvärme'!$D$5</c:f>
              <c:strCache>
                <c:ptCount val="1"/>
                <c:pt idx="0">
                  <c:v>Biobränsle</c:v>
                </c:pt>
              </c:strCache>
            </c:strRef>
          </c:tx>
          <c:spPr>
            <a:solidFill>
              <a:schemeClr val="accent4">
                <a:lumMod val="50000"/>
              </a:schemeClr>
            </a:solid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fjärrvärme'!$D$6:$D$38</c:f>
              <c:numCache>
                <c:formatCode>General</c:formatCode>
                <c:ptCount val="33"/>
                <c:pt idx="0">
                  <c:v>2.8000000000000001E-2</c:v>
                </c:pt>
                <c:pt idx="1">
                  <c:v>3.3000000000000002E-2</c:v>
                </c:pt>
                <c:pt idx="2">
                  <c:v>3.3000000000000002E-2</c:v>
                </c:pt>
                <c:pt idx="3">
                  <c:v>4.4999999999999998E-2</c:v>
                </c:pt>
                <c:pt idx="4">
                  <c:v>5.3999999999999999E-2</c:v>
                </c:pt>
                <c:pt idx="5">
                  <c:v>6.4000000000000001E-2</c:v>
                </c:pt>
                <c:pt idx="6">
                  <c:v>8.4000000000000005E-2</c:v>
                </c:pt>
                <c:pt idx="7">
                  <c:v>7.3999999999999996E-2</c:v>
                </c:pt>
                <c:pt idx="8">
                  <c:v>7.6999999999999999E-2</c:v>
                </c:pt>
                <c:pt idx="9">
                  <c:v>8.3000000000000004E-2</c:v>
                </c:pt>
                <c:pt idx="10">
                  <c:v>8.2000000000000003E-2</c:v>
                </c:pt>
                <c:pt idx="11">
                  <c:v>9.7000000000000003E-2</c:v>
                </c:pt>
                <c:pt idx="12">
                  <c:v>9.9000000000000005E-2</c:v>
                </c:pt>
                <c:pt idx="13">
                  <c:v>0.109</c:v>
                </c:pt>
                <c:pt idx="14">
                  <c:v>0.114</c:v>
                </c:pt>
                <c:pt idx="15">
                  <c:v>0.13</c:v>
                </c:pt>
                <c:pt idx="16">
                  <c:v>0.13300000000000001</c:v>
                </c:pt>
                <c:pt idx="17">
                  <c:v>0.13700000000000001</c:v>
                </c:pt>
                <c:pt idx="18">
                  <c:v>0.152</c:v>
                </c:pt>
                <c:pt idx="19">
                  <c:v>0.16200000000000001</c:v>
                </c:pt>
                <c:pt idx="20">
                  <c:v>0.183</c:v>
                </c:pt>
                <c:pt idx="21">
                  <c:v>0.16500000000000001</c:v>
                </c:pt>
                <c:pt idx="22">
                  <c:v>0.17</c:v>
                </c:pt>
                <c:pt idx="23">
                  <c:v>0.17499999999999999</c:v>
                </c:pt>
                <c:pt idx="24">
                  <c:v>0.16300000000000001</c:v>
                </c:pt>
                <c:pt idx="25">
                  <c:v>0.16600000000000001</c:v>
                </c:pt>
                <c:pt idx="26">
                  <c:v>0.17699999999999999</c:v>
                </c:pt>
                <c:pt idx="27">
                  <c:v>0.183</c:v>
                </c:pt>
                <c:pt idx="28">
                  <c:v>0.18099999999999999</c:v>
                </c:pt>
                <c:pt idx="29">
                  <c:v>0.183</c:v>
                </c:pt>
                <c:pt idx="30">
                  <c:v>0.16200000000000001</c:v>
                </c:pt>
                <c:pt idx="31">
                  <c:v>0.193</c:v>
                </c:pt>
                <c:pt idx="32">
                  <c:v>0.187</c:v>
                </c:pt>
              </c:numCache>
            </c:numRef>
          </c:val>
          <c:extLst>
            <c:ext xmlns:c16="http://schemas.microsoft.com/office/drawing/2014/chart" uri="{C3380CC4-5D6E-409C-BE32-E72D297353CC}">
              <c16:uniqueId val="{00000003-0DEC-43BE-93F6-D09D8C6B16ED}"/>
            </c:ext>
          </c:extLst>
        </c:ser>
        <c:ser>
          <c:idx val="4"/>
          <c:order val="5"/>
          <c:tx>
            <c:strRef>
              <c:f>'Utsläpp från el och fjärrvärme'!$F$5</c:f>
              <c:strCache>
                <c:ptCount val="1"/>
                <c:pt idx="0">
                  <c:v>Avfall och övrigt</c:v>
                </c:pt>
              </c:strCache>
            </c:strRef>
          </c:tx>
          <c:spPr>
            <a:pattFill prst="wdDnDiag">
              <a:fgClr>
                <a:schemeClr val="accent5"/>
              </a:fgClr>
              <a:bgClr>
                <a:schemeClr val="bg1"/>
              </a:bgClr>
            </a:pattFill>
            <a:ln>
              <a:noFill/>
            </a:ln>
            <a:effectLst/>
          </c:spPr>
          <c:cat>
            <c:strRef>
              <c:f>'Utsläpp från el och fjärrvärme'!$A$6:$A$38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 från el och fjärrvärme'!$F$6:$F$38</c:f>
              <c:numCache>
                <c:formatCode>General</c:formatCode>
                <c:ptCount val="33"/>
                <c:pt idx="0">
                  <c:v>0.53300000000000003</c:v>
                </c:pt>
                <c:pt idx="1">
                  <c:v>0.624</c:v>
                </c:pt>
                <c:pt idx="2">
                  <c:v>0.63300000000000001</c:v>
                </c:pt>
                <c:pt idx="3">
                  <c:v>0.65900000000000003</c:v>
                </c:pt>
                <c:pt idx="4">
                  <c:v>0.67</c:v>
                </c:pt>
                <c:pt idx="5">
                  <c:v>0.627</c:v>
                </c:pt>
                <c:pt idx="6">
                  <c:v>0.66900000000000004</c:v>
                </c:pt>
                <c:pt idx="7">
                  <c:v>0.66300000000000003</c:v>
                </c:pt>
                <c:pt idx="8">
                  <c:v>0.75700000000000001</c:v>
                </c:pt>
                <c:pt idx="9">
                  <c:v>0.72199999999999998</c:v>
                </c:pt>
                <c:pt idx="10">
                  <c:v>0.73899999999999999</c:v>
                </c:pt>
                <c:pt idx="11">
                  <c:v>0.73299999999999998</c:v>
                </c:pt>
                <c:pt idx="12">
                  <c:v>0.83099999999999996</c:v>
                </c:pt>
                <c:pt idx="13">
                  <c:v>0.997</c:v>
                </c:pt>
                <c:pt idx="14">
                  <c:v>1.1180000000000001</c:v>
                </c:pt>
                <c:pt idx="15">
                  <c:v>1.321</c:v>
                </c:pt>
                <c:pt idx="16">
                  <c:v>1.3280000000000001</c:v>
                </c:pt>
                <c:pt idx="17">
                  <c:v>1.516</c:v>
                </c:pt>
                <c:pt idx="18">
                  <c:v>1.5669999999999999</c:v>
                </c:pt>
                <c:pt idx="19">
                  <c:v>1.694</c:v>
                </c:pt>
                <c:pt idx="20">
                  <c:v>1.784</c:v>
                </c:pt>
                <c:pt idx="21">
                  <c:v>1.829</c:v>
                </c:pt>
                <c:pt idx="22">
                  <c:v>1.879</c:v>
                </c:pt>
                <c:pt idx="23">
                  <c:v>1.9259999999999999</c:v>
                </c:pt>
                <c:pt idx="24">
                  <c:v>2.0270000000000001</c:v>
                </c:pt>
                <c:pt idx="25">
                  <c:v>2.3090000000000002</c:v>
                </c:pt>
                <c:pt idx="26">
                  <c:v>2.5670000000000002</c:v>
                </c:pt>
                <c:pt idx="27">
                  <c:v>2.5680000000000001</c:v>
                </c:pt>
                <c:pt idx="28">
                  <c:v>2.5249999999999999</c:v>
                </c:pt>
                <c:pt idx="29">
                  <c:v>2.8180000000000001</c:v>
                </c:pt>
                <c:pt idx="30">
                  <c:v>2.78</c:v>
                </c:pt>
                <c:pt idx="31">
                  <c:v>2.9159999999999999</c:v>
                </c:pt>
                <c:pt idx="32">
                  <c:v>2.8980000000000001</c:v>
                </c:pt>
              </c:numCache>
            </c:numRef>
          </c:val>
          <c:extLst>
            <c:ext xmlns:c16="http://schemas.microsoft.com/office/drawing/2014/chart" uri="{C3380CC4-5D6E-409C-BE32-E72D297353CC}">
              <c16:uniqueId val="{00000004-0DEC-43BE-93F6-D09D8C6B16ED}"/>
            </c:ext>
          </c:extLst>
        </c:ser>
        <c:dLbls>
          <c:showLegendKey val="0"/>
          <c:showVal val="0"/>
          <c:showCatName val="0"/>
          <c:showSerName val="0"/>
          <c:showPercent val="0"/>
          <c:showBubbleSize val="0"/>
        </c:dLbls>
        <c:axId val="411170767"/>
        <c:axId val="411171247"/>
        <c:extLst>
          <c:ext xmlns:c15="http://schemas.microsoft.com/office/drawing/2012/chart" uri="{02D57815-91ED-43cb-92C2-25804820EDAC}">
            <c15:filteredAreaSeries>
              <c15:ser>
                <c:idx val="5"/>
                <c:order val="4"/>
                <c:tx>
                  <c:strRef>
                    <c:extLst>
                      <c:ext uri="{02D57815-91ED-43cb-92C2-25804820EDAC}">
                        <c15:formulaRef>
                          <c15:sqref>'Utsläpp från el och fjärrvärme'!$G$5</c15:sqref>
                        </c15:formulaRef>
                      </c:ext>
                    </c:extLst>
                    <c:strCache>
                      <c:ptCount val="1"/>
                      <c:pt idx="0">
                        <c:v>Totalt</c:v>
                      </c:pt>
                    </c:strCache>
                  </c:strRef>
                </c:tx>
                <c:spPr>
                  <a:solidFill>
                    <a:schemeClr val="accent6"/>
                  </a:solidFill>
                  <a:ln>
                    <a:noFill/>
                  </a:ln>
                  <a:effectLst/>
                </c:spPr>
                <c:cat>
                  <c:strRef>
                    <c:extLst>
                      <c:ext uri="{02D57815-91ED-43cb-92C2-25804820EDAC}">
                        <c15:formulaRef>
                          <c15:sqref>'Utsläpp från el och fjärrvärme'!$A$6:$A$38</c15:sqref>
                        </c15:formulaRef>
                      </c:ext>
                    </c:extLst>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extLst>
                      <c:ext uri="{02D57815-91ED-43cb-92C2-25804820EDAC}">
                        <c15:formulaRef>
                          <c15:sqref>'Utsläpp från el och fjärrvärme'!$G$6:$G$38</c15:sqref>
                        </c15:formulaRef>
                      </c:ext>
                    </c:extLst>
                    <c:numCache>
                      <c:formatCode>General</c:formatCode>
                      <c:ptCount val="33"/>
                      <c:pt idx="0">
                        <c:v>6.4139999999999997</c:v>
                      </c:pt>
                      <c:pt idx="1">
                        <c:v>7.383</c:v>
                      </c:pt>
                      <c:pt idx="2">
                        <c:v>7.8639999999999999</c:v>
                      </c:pt>
                      <c:pt idx="3">
                        <c:v>7.7510000000000003</c:v>
                      </c:pt>
                      <c:pt idx="4">
                        <c:v>8.3529999999999998</c:v>
                      </c:pt>
                      <c:pt idx="5">
                        <c:v>7.5</c:v>
                      </c:pt>
                      <c:pt idx="6">
                        <c:v>11.571999999999999</c:v>
                      </c:pt>
                      <c:pt idx="7">
                        <c:v>7.1079999999999997</c:v>
                      </c:pt>
                      <c:pt idx="8">
                        <c:v>7.8929999999999998</c:v>
                      </c:pt>
                      <c:pt idx="9">
                        <c:v>6.1829999999999998</c:v>
                      </c:pt>
                      <c:pt idx="10">
                        <c:v>4.9080000000000004</c:v>
                      </c:pt>
                      <c:pt idx="11">
                        <c:v>5.74</c:v>
                      </c:pt>
                      <c:pt idx="12">
                        <c:v>6.7539999999999996</c:v>
                      </c:pt>
                      <c:pt idx="13">
                        <c:v>7.7510000000000003</c:v>
                      </c:pt>
                      <c:pt idx="14">
                        <c:v>6.6980000000000004</c:v>
                      </c:pt>
                      <c:pt idx="15">
                        <c:v>5.7880000000000003</c:v>
                      </c:pt>
                      <c:pt idx="16">
                        <c:v>5.8710000000000004</c:v>
                      </c:pt>
                      <c:pt idx="17">
                        <c:v>5.7</c:v>
                      </c:pt>
                      <c:pt idx="18">
                        <c:v>5.3380000000000001</c:v>
                      </c:pt>
                      <c:pt idx="19">
                        <c:v>6.52</c:v>
                      </c:pt>
                      <c:pt idx="20">
                        <c:v>8.5269999999999992</c:v>
                      </c:pt>
                      <c:pt idx="21">
                        <c:v>6.282</c:v>
                      </c:pt>
                      <c:pt idx="22">
                        <c:v>5.6710000000000003</c:v>
                      </c:pt>
                      <c:pt idx="23">
                        <c:v>5.556</c:v>
                      </c:pt>
                      <c:pt idx="24">
                        <c:v>4.3920000000000003</c:v>
                      </c:pt>
                      <c:pt idx="25">
                        <c:v>4.5780000000000003</c:v>
                      </c:pt>
                      <c:pt idx="26">
                        <c:v>4.9690000000000003</c:v>
                      </c:pt>
                      <c:pt idx="27">
                        <c:v>4.452</c:v>
                      </c:pt>
                      <c:pt idx="28">
                        <c:v>4.8250000000000002</c:v>
                      </c:pt>
                      <c:pt idx="29">
                        <c:v>4.45</c:v>
                      </c:pt>
                      <c:pt idx="30">
                        <c:v>3.4169999999999998</c:v>
                      </c:pt>
                      <c:pt idx="31">
                        <c:v>3.9860000000000002</c:v>
                      </c:pt>
                      <c:pt idx="32">
                        <c:v>3.7909999999999999</c:v>
                      </c:pt>
                    </c:numCache>
                  </c:numRef>
                </c:val>
                <c:extLst>
                  <c:ext xmlns:c16="http://schemas.microsoft.com/office/drawing/2014/chart" uri="{C3380CC4-5D6E-409C-BE32-E72D297353CC}">
                    <c16:uniqueId val="{00000005-0DEC-43BE-93F6-D09D8C6B16ED}"/>
                  </c:ext>
                </c:extLst>
              </c15:ser>
            </c15:filteredAreaSeries>
          </c:ext>
        </c:extLst>
      </c:areaChart>
      <c:catAx>
        <c:axId val="4111707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52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11171247"/>
        <c:crosses val="autoZero"/>
        <c:auto val="1"/>
        <c:lblAlgn val="ctr"/>
        <c:lblOffset val="100"/>
        <c:noMultiLvlLbl val="0"/>
      </c:catAx>
      <c:valAx>
        <c:axId val="411171247"/>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Miljoner ton koldioxidekvivalenter</a:t>
                </a:r>
              </a:p>
            </c:rich>
          </c:tx>
          <c:layout>
            <c:manualLayout>
              <c:xMode val="edge"/>
              <c:yMode val="edge"/>
              <c:x val="2.439930814755217E-2"/>
              <c:y val="0.1646403734360916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11170767"/>
        <c:crosses val="autoZero"/>
        <c:crossBetween val="midCat"/>
      </c:valAx>
      <c:spPr>
        <a:noFill/>
        <a:ln>
          <a:noFill/>
        </a:ln>
        <a:effectLst/>
      </c:spPr>
    </c:plotArea>
    <c:legend>
      <c:legendPos val="b"/>
      <c:layout>
        <c:manualLayout>
          <c:xMode val="edge"/>
          <c:yMode val="edge"/>
          <c:x val="2.8918614832232235E-3"/>
          <c:y val="0.83267524456094799"/>
          <c:w val="0.97108155002891849"/>
          <c:h val="0.108251894045159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33431389896487"/>
          <c:y val="3.5947840615267804E-2"/>
          <c:w val="0.86300335014314811"/>
          <c:h val="0.70181274107945146"/>
        </c:manualLayout>
      </c:layout>
      <c:areaChart>
        <c:grouping val="stacked"/>
        <c:varyColors val="0"/>
        <c:ser>
          <c:idx val="0"/>
          <c:order val="0"/>
          <c:tx>
            <c:strRef>
              <c:f>'[Utsläppsstatistik el och fjärrvärme.xlsx]Utsläpp avfallssektorn'!$B$5</c:f>
              <c:strCache>
                <c:ptCount val="1"/>
                <c:pt idx="0">
                  <c:v>Biologisk behandling av avfall</c:v>
                </c:pt>
              </c:strCache>
            </c:strRef>
          </c:tx>
          <c:spPr>
            <a:solidFill>
              <a:schemeClr val="accent1"/>
            </a:solidFill>
            <a:ln>
              <a:noFill/>
            </a:ln>
            <a:effectLst/>
          </c:spPr>
          <c:cat>
            <c:strRef>
              <c:f>'[Utsläppsstatistik el och fjärrvärme.xlsx]Utsläpp avfallssektorn'!$A$6:$A$38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'[Utsläppsstatistik el och fjärrvärme.xlsx]Utsläpp avfallssektorn'!$B$6:$B$38</c:f>
              <c:numCache>
                <c:formatCode>General</c:formatCode>
                <c:ptCount val="33"/>
                <c:pt idx="0">
                  <c:v>1.2999999999999999E-2</c:v>
                </c:pt>
                <c:pt idx="1">
                  <c:v>1.9E-2</c:v>
                </c:pt>
                <c:pt idx="2">
                  <c:v>2.5000000000000001E-2</c:v>
                </c:pt>
                <c:pt idx="3">
                  <c:v>3.2000000000000001E-2</c:v>
                </c:pt>
                <c:pt idx="4">
                  <c:v>3.7999999999999999E-2</c:v>
                </c:pt>
                <c:pt idx="5">
                  <c:v>4.3999999999999997E-2</c:v>
                </c:pt>
                <c:pt idx="6">
                  <c:v>4.3999999999999997E-2</c:v>
                </c:pt>
                <c:pt idx="7">
                  <c:v>4.2999999999999997E-2</c:v>
                </c:pt>
                <c:pt idx="8">
                  <c:v>4.8000000000000001E-2</c:v>
                </c:pt>
                <c:pt idx="9">
                  <c:v>5.1999999999999998E-2</c:v>
                </c:pt>
                <c:pt idx="10">
                  <c:v>5.5E-2</c:v>
                </c:pt>
                <c:pt idx="11">
                  <c:v>5.6000000000000001E-2</c:v>
                </c:pt>
                <c:pt idx="12">
                  <c:v>5.8000000000000003E-2</c:v>
                </c:pt>
                <c:pt idx="13">
                  <c:v>5.6000000000000001E-2</c:v>
                </c:pt>
                <c:pt idx="14">
                  <c:v>5.3999999999999999E-2</c:v>
                </c:pt>
                <c:pt idx="15">
                  <c:v>8.7999999999999995E-2</c:v>
                </c:pt>
                <c:pt idx="16">
                  <c:v>8.7999999999999995E-2</c:v>
                </c:pt>
                <c:pt idx="17">
                  <c:v>9.9000000000000005E-2</c:v>
                </c:pt>
                <c:pt idx="18">
                  <c:v>0.11600000000000001</c:v>
                </c:pt>
                <c:pt idx="19">
                  <c:v>0.129</c:v>
                </c:pt>
                <c:pt idx="20">
                  <c:v>0.124</c:v>
                </c:pt>
                <c:pt idx="21">
                  <c:v>0.14599999999999999</c:v>
                </c:pt>
                <c:pt idx="22">
                  <c:v>0.123</c:v>
                </c:pt>
                <c:pt idx="23">
                  <c:v>0.114</c:v>
                </c:pt>
                <c:pt idx="24">
                  <c:v>0.106</c:v>
                </c:pt>
                <c:pt idx="25">
                  <c:v>0.105</c:v>
                </c:pt>
                <c:pt idx="26">
                  <c:v>0.12</c:v>
                </c:pt>
                <c:pt idx="27">
                  <c:v>0.114</c:v>
                </c:pt>
                <c:pt idx="28">
                  <c:v>9.8000000000000004E-2</c:v>
                </c:pt>
                <c:pt idx="29">
                  <c:v>0.10100000000000001</c:v>
                </c:pt>
                <c:pt idx="30">
                  <c:v>0.10199999999999999</c:v>
                </c:pt>
                <c:pt idx="31">
                  <c:v>9.8000000000000004E-2</c:v>
                </c:pt>
                <c:pt idx="32">
                  <c:v>9.8000000000000004E-2</c:v>
                </c:pt>
              </c:numCache>
            </c:numRef>
          </c:val>
          <c:extLst>
            <c:ext xmlns:c16="http://schemas.microsoft.com/office/drawing/2014/chart" uri="{C3380CC4-5D6E-409C-BE32-E72D297353CC}">
              <c16:uniqueId val="{00000000-8CF5-44D2-83B2-188ADC6242C6}"/>
            </c:ext>
          </c:extLst>
        </c:ser>
        <c:ser>
          <c:idx val="1"/>
          <c:order val="1"/>
          <c:tx>
            <c:strRef>
              <c:f>'[Utsläppsstatistik el och fjärrvärme.xlsx]Utsläpp avfallssektorn'!$C$5</c:f>
              <c:strCache>
                <c:ptCount val="1"/>
                <c:pt idx="0">
                  <c:v>Förbränning av farligt avfall och krematorier</c:v>
                </c:pt>
              </c:strCache>
            </c:strRef>
          </c:tx>
          <c:spPr>
            <a:solidFill>
              <a:schemeClr val="accent2"/>
            </a:solidFill>
            <a:ln>
              <a:noFill/>
            </a:ln>
            <a:effectLst/>
          </c:spPr>
          <c:cat>
            <c:strRef>
              <c:f>'[Utsläppsstatistik el och fjärrvärme.xlsx]Utsläpp avfallssektorn'!$A$6:$A$38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'[Utsläppsstatistik el och fjärrvärme.xlsx]Utsläpp avfallssektorn'!$C$6:$C$38</c:f>
              <c:numCache>
                <c:formatCode>General</c:formatCode>
                <c:ptCount val="33"/>
                <c:pt idx="0">
                  <c:v>4.4999999999999998E-2</c:v>
                </c:pt>
                <c:pt idx="1">
                  <c:v>5.2999999999999999E-2</c:v>
                </c:pt>
                <c:pt idx="2">
                  <c:v>5.8999999999999997E-2</c:v>
                </c:pt>
                <c:pt idx="3">
                  <c:v>4.9000000000000002E-2</c:v>
                </c:pt>
                <c:pt idx="4">
                  <c:v>0.05</c:v>
                </c:pt>
                <c:pt idx="5">
                  <c:v>4.3999999999999997E-2</c:v>
                </c:pt>
                <c:pt idx="6">
                  <c:v>0.05</c:v>
                </c:pt>
                <c:pt idx="7">
                  <c:v>5.0999999999999997E-2</c:v>
                </c:pt>
                <c:pt idx="8">
                  <c:v>0.05</c:v>
                </c:pt>
                <c:pt idx="9">
                  <c:v>4.9000000000000002E-2</c:v>
                </c:pt>
                <c:pt idx="10">
                  <c:v>4.4999999999999998E-2</c:v>
                </c:pt>
                <c:pt idx="11">
                  <c:v>4.8000000000000001E-2</c:v>
                </c:pt>
                <c:pt idx="12">
                  <c:v>6.2E-2</c:v>
                </c:pt>
                <c:pt idx="13">
                  <c:v>8.4000000000000005E-2</c:v>
                </c:pt>
                <c:pt idx="14">
                  <c:v>9.8000000000000004E-2</c:v>
                </c:pt>
                <c:pt idx="15">
                  <c:v>9.9000000000000005E-2</c:v>
                </c:pt>
                <c:pt idx="16">
                  <c:v>9.1999999999999998E-2</c:v>
                </c:pt>
                <c:pt idx="17">
                  <c:v>0.10199999999999999</c:v>
                </c:pt>
                <c:pt idx="18">
                  <c:v>0.107</c:v>
                </c:pt>
                <c:pt idx="19">
                  <c:v>0.11</c:v>
                </c:pt>
                <c:pt idx="20">
                  <c:v>0.104</c:v>
                </c:pt>
                <c:pt idx="21">
                  <c:v>0.11</c:v>
                </c:pt>
                <c:pt idx="22">
                  <c:v>0.13100000000000001</c:v>
                </c:pt>
                <c:pt idx="23">
                  <c:v>0.128</c:v>
                </c:pt>
                <c:pt idx="24">
                  <c:v>0.127</c:v>
                </c:pt>
                <c:pt idx="25">
                  <c:v>0.123</c:v>
                </c:pt>
                <c:pt idx="26">
                  <c:v>0.128</c:v>
                </c:pt>
                <c:pt idx="27">
                  <c:v>0.13700000000000001</c:v>
                </c:pt>
                <c:pt idx="28">
                  <c:v>0.13300000000000001</c:v>
                </c:pt>
                <c:pt idx="29">
                  <c:v>0.124</c:v>
                </c:pt>
                <c:pt idx="30">
                  <c:v>0.11600000000000001</c:v>
                </c:pt>
                <c:pt idx="31">
                  <c:v>0.13200000000000001</c:v>
                </c:pt>
                <c:pt idx="32">
                  <c:v>0.13200000000000001</c:v>
                </c:pt>
              </c:numCache>
            </c:numRef>
          </c:val>
          <c:extLst>
            <c:ext xmlns:c16="http://schemas.microsoft.com/office/drawing/2014/chart" uri="{C3380CC4-5D6E-409C-BE32-E72D297353CC}">
              <c16:uniqueId val="{00000001-8CF5-44D2-83B2-188ADC6242C6}"/>
            </c:ext>
          </c:extLst>
        </c:ser>
        <c:ser>
          <c:idx val="2"/>
          <c:order val="2"/>
          <c:tx>
            <c:strRef>
              <c:f>'[Utsläppsstatistik el och fjärrvärme.xlsx]Utsläpp avfallssektorn'!$D$5</c:f>
              <c:strCache>
                <c:ptCount val="1"/>
                <c:pt idx="0">
                  <c:v>Behandling av avloppsvatten</c:v>
                </c:pt>
              </c:strCache>
            </c:strRef>
          </c:tx>
          <c:spPr>
            <a:solidFill>
              <a:schemeClr val="accent3"/>
            </a:solidFill>
            <a:ln>
              <a:noFill/>
            </a:ln>
            <a:effectLst/>
          </c:spPr>
          <c:cat>
            <c:strRef>
              <c:f>'[Utsläppsstatistik el och fjärrvärme.xlsx]Utsläpp avfallssektorn'!$A$6:$A$38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'[Utsläppsstatistik el och fjärrvärme.xlsx]Utsläpp avfallssektorn'!$D$6:$D$38</c:f>
              <c:numCache>
                <c:formatCode>General</c:formatCode>
                <c:ptCount val="33"/>
                <c:pt idx="0">
                  <c:v>0.24199999999999999</c:v>
                </c:pt>
                <c:pt idx="1">
                  <c:v>0.24099999999999999</c:v>
                </c:pt>
                <c:pt idx="2">
                  <c:v>0.24</c:v>
                </c:pt>
                <c:pt idx="3">
                  <c:v>0.24099999999999999</c:v>
                </c:pt>
                <c:pt idx="4">
                  <c:v>0.24199999999999999</c:v>
                </c:pt>
                <c:pt idx="5">
                  <c:v>0.24399999999999999</c:v>
                </c:pt>
                <c:pt idx="6">
                  <c:v>0.24</c:v>
                </c:pt>
                <c:pt idx="7">
                  <c:v>0.23599999999999999</c:v>
                </c:pt>
                <c:pt idx="8">
                  <c:v>0.23200000000000001</c:v>
                </c:pt>
                <c:pt idx="9">
                  <c:v>0.23</c:v>
                </c:pt>
                <c:pt idx="10">
                  <c:v>0.23</c:v>
                </c:pt>
                <c:pt idx="11">
                  <c:v>0.22700000000000001</c:v>
                </c:pt>
                <c:pt idx="12">
                  <c:v>0.22500000000000001</c:v>
                </c:pt>
                <c:pt idx="13">
                  <c:v>0.224</c:v>
                </c:pt>
                <c:pt idx="14">
                  <c:v>0.223</c:v>
                </c:pt>
                <c:pt idx="15">
                  <c:v>0.223</c:v>
                </c:pt>
                <c:pt idx="16">
                  <c:v>0.223</c:v>
                </c:pt>
                <c:pt idx="17">
                  <c:v>0.222</c:v>
                </c:pt>
                <c:pt idx="18">
                  <c:v>0.22</c:v>
                </c:pt>
                <c:pt idx="19">
                  <c:v>0.217</c:v>
                </c:pt>
                <c:pt idx="20">
                  <c:v>0.217</c:v>
                </c:pt>
                <c:pt idx="21">
                  <c:v>0.217</c:v>
                </c:pt>
                <c:pt idx="22">
                  <c:v>0.216</c:v>
                </c:pt>
                <c:pt idx="23">
                  <c:v>0.214</c:v>
                </c:pt>
                <c:pt idx="24">
                  <c:v>0.214</c:v>
                </c:pt>
                <c:pt idx="25">
                  <c:v>0.21199999999999999</c:v>
                </c:pt>
                <c:pt idx="26">
                  <c:v>0.20899999999999999</c:v>
                </c:pt>
                <c:pt idx="27">
                  <c:v>0.20899999999999999</c:v>
                </c:pt>
                <c:pt idx="28">
                  <c:v>0.20899999999999999</c:v>
                </c:pt>
                <c:pt idx="29">
                  <c:v>0.21299999999999999</c:v>
                </c:pt>
                <c:pt idx="30">
                  <c:v>0.218</c:v>
                </c:pt>
                <c:pt idx="31">
                  <c:v>0.219</c:v>
                </c:pt>
                <c:pt idx="32">
                  <c:v>0.219</c:v>
                </c:pt>
              </c:numCache>
            </c:numRef>
          </c:val>
          <c:extLst>
            <c:ext xmlns:c16="http://schemas.microsoft.com/office/drawing/2014/chart" uri="{C3380CC4-5D6E-409C-BE32-E72D297353CC}">
              <c16:uniqueId val="{00000002-8CF5-44D2-83B2-188ADC6242C6}"/>
            </c:ext>
          </c:extLst>
        </c:ser>
        <c:ser>
          <c:idx val="3"/>
          <c:order val="3"/>
          <c:tx>
            <c:strRef>
              <c:f>'[Utsläppsstatistik el och fjärrvärme.xlsx]Utsläpp avfallssektorn'!$E$5</c:f>
              <c:strCache>
                <c:ptCount val="1"/>
                <c:pt idx="0">
                  <c:v>Avfallsdeponier</c:v>
                </c:pt>
              </c:strCache>
            </c:strRef>
          </c:tx>
          <c:spPr>
            <a:solidFill>
              <a:schemeClr val="accent4"/>
            </a:solidFill>
            <a:ln>
              <a:noFill/>
            </a:ln>
            <a:effectLst/>
          </c:spPr>
          <c:cat>
            <c:strRef>
              <c:f>'[Utsläppsstatistik el och fjärrvärme.xlsx]Utsläpp avfallssektorn'!$A$6:$A$38</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'[Utsläppsstatistik el och fjärrvärme.xlsx]Utsläpp avfallssektorn'!$E$6:$E$38</c:f>
              <c:numCache>
                <c:formatCode>General</c:formatCode>
                <c:ptCount val="33"/>
                <c:pt idx="0">
                  <c:v>3.8319999999999999</c:v>
                </c:pt>
                <c:pt idx="1">
                  <c:v>3.891</c:v>
                </c:pt>
                <c:pt idx="2">
                  <c:v>3.8919999999999999</c:v>
                </c:pt>
                <c:pt idx="3">
                  <c:v>3.7610000000000001</c:v>
                </c:pt>
                <c:pt idx="4">
                  <c:v>3.605</c:v>
                </c:pt>
                <c:pt idx="5">
                  <c:v>3.5960000000000001</c:v>
                </c:pt>
                <c:pt idx="6">
                  <c:v>3.5649999999999999</c:v>
                </c:pt>
                <c:pt idx="7">
                  <c:v>3.53</c:v>
                </c:pt>
                <c:pt idx="8">
                  <c:v>3.4729999999999999</c:v>
                </c:pt>
                <c:pt idx="9">
                  <c:v>3.3239999999999998</c:v>
                </c:pt>
                <c:pt idx="10">
                  <c:v>3.2189999999999999</c:v>
                </c:pt>
                <c:pt idx="11">
                  <c:v>3.161</c:v>
                </c:pt>
                <c:pt idx="12">
                  <c:v>2.952</c:v>
                </c:pt>
                <c:pt idx="13">
                  <c:v>2.7839999999999998</c:v>
                </c:pt>
                <c:pt idx="14">
                  <c:v>2.7559999999999998</c:v>
                </c:pt>
                <c:pt idx="15">
                  <c:v>2.5630000000000002</c:v>
                </c:pt>
                <c:pt idx="16">
                  <c:v>2.4620000000000002</c:v>
                </c:pt>
                <c:pt idx="17">
                  <c:v>2.242</c:v>
                </c:pt>
                <c:pt idx="18">
                  <c:v>1.931</c:v>
                </c:pt>
                <c:pt idx="19">
                  <c:v>1.8149999999999999</c:v>
                </c:pt>
                <c:pt idx="20">
                  <c:v>1.69</c:v>
                </c:pt>
                <c:pt idx="21">
                  <c:v>1.5509999999999999</c:v>
                </c:pt>
                <c:pt idx="22">
                  <c:v>1.4079999999999999</c:v>
                </c:pt>
                <c:pt idx="23">
                  <c:v>1.3009999999999999</c:v>
                </c:pt>
                <c:pt idx="24">
                  <c:v>1.1659999999999999</c:v>
                </c:pt>
                <c:pt idx="25">
                  <c:v>1.0529999999999999</c:v>
                </c:pt>
                <c:pt idx="26">
                  <c:v>0.95299999999999996</c:v>
                </c:pt>
                <c:pt idx="27">
                  <c:v>0.88800000000000001</c:v>
                </c:pt>
                <c:pt idx="28">
                  <c:v>0.82499999999999996</c:v>
                </c:pt>
                <c:pt idx="29">
                  <c:v>0.70899999999999996</c:v>
                </c:pt>
                <c:pt idx="30">
                  <c:v>0.64100000000000001</c:v>
                </c:pt>
                <c:pt idx="31">
                  <c:v>0.54300000000000004</c:v>
                </c:pt>
                <c:pt idx="32">
                  <c:v>0.499</c:v>
                </c:pt>
              </c:numCache>
            </c:numRef>
          </c:val>
          <c:extLst>
            <c:ext xmlns:c16="http://schemas.microsoft.com/office/drawing/2014/chart" uri="{C3380CC4-5D6E-409C-BE32-E72D297353CC}">
              <c16:uniqueId val="{00000003-8CF5-44D2-83B2-188ADC6242C6}"/>
            </c:ext>
          </c:extLst>
        </c:ser>
        <c:ser>
          <c:idx val="5"/>
          <c:order val="5"/>
          <c:tx>
            <c:strRef>
              <c:f>'[Utsläppsstatistik el och fjärrvärme.xlsx]Utsläpp avfallssektorn'!$G$5</c:f>
              <c:strCache>
                <c:ptCount val="1"/>
                <c:pt idx="0">
                  <c:v>Energiåtervinning</c:v>
                </c:pt>
              </c:strCache>
            </c:strRef>
          </c:tx>
          <c:spPr>
            <a:pattFill prst="wdDnDiag">
              <a:fgClr>
                <a:schemeClr val="accent5"/>
              </a:fgClr>
              <a:bgClr>
                <a:schemeClr val="bg1"/>
              </a:bgClr>
            </a:pattFill>
            <a:ln>
              <a:noFill/>
            </a:ln>
            <a:effectLst/>
          </c:spPr>
          <c:val>
            <c:numRef>
              <c:f>'[Utsläppsstatistik el och fjärrvärme.xlsx]Utsläpp avfallssektorn'!$G$6:$G$38</c:f>
              <c:numCache>
                <c:formatCode>General</c:formatCode>
                <c:ptCount val="33"/>
                <c:pt idx="0">
                  <c:v>0.53300000000000003</c:v>
                </c:pt>
                <c:pt idx="1">
                  <c:v>0.624</c:v>
                </c:pt>
                <c:pt idx="2">
                  <c:v>0.63300000000000001</c:v>
                </c:pt>
                <c:pt idx="3">
                  <c:v>0.65900000000000003</c:v>
                </c:pt>
                <c:pt idx="4">
                  <c:v>0.67</c:v>
                </c:pt>
                <c:pt idx="5">
                  <c:v>0.627</c:v>
                </c:pt>
                <c:pt idx="6">
                  <c:v>0.66900000000000004</c:v>
                </c:pt>
                <c:pt idx="7">
                  <c:v>0.66300000000000003</c:v>
                </c:pt>
                <c:pt idx="8">
                  <c:v>0.75700000000000001</c:v>
                </c:pt>
                <c:pt idx="9">
                  <c:v>0.72199999999999998</c:v>
                </c:pt>
                <c:pt idx="10">
                  <c:v>0.73899999999999999</c:v>
                </c:pt>
                <c:pt idx="11">
                  <c:v>0.73299999999999998</c:v>
                </c:pt>
                <c:pt idx="12">
                  <c:v>0.83099999999999996</c:v>
                </c:pt>
                <c:pt idx="13">
                  <c:v>0.997</c:v>
                </c:pt>
                <c:pt idx="14">
                  <c:v>1.1180000000000001</c:v>
                </c:pt>
                <c:pt idx="15">
                  <c:v>1.321</c:v>
                </c:pt>
                <c:pt idx="16">
                  <c:v>1.3280000000000001</c:v>
                </c:pt>
                <c:pt idx="17">
                  <c:v>1.516</c:v>
                </c:pt>
                <c:pt idx="18">
                  <c:v>1.5669999999999999</c:v>
                </c:pt>
                <c:pt idx="19">
                  <c:v>1.694</c:v>
                </c:pt>
                <c:pt idx="20">
                  <c:v>1.784</c:v>
                </c:pt>
                <c:pt idx="21">
                  <c:v>1.829</c:v>
                </c:pt>
                <c:pt idx="22">
                  <c:v>1.879</c:v>
                </c:pt>
                <c:pt idx="23">
                  <c:v>1.9259999999999999</c:v>
                </c:pt>
                <c:pt idx="24">
                  <c:v>2.0270000000000001</c:v>
                </c:pt>
                <c:pt idx="25">
                  <c:v>2.3090000000000002</c:v>
                </c:pt>
                <c:pt idx="26">
                  <c:v>2.5670000000000002</c:v>
                </c:pt>
                <c:pt idx="27">
                  <c:v>2.5680000000000001</c:v>
                </c:pt>
                <c:pt idx="28">
                  <c:v>2.5249999999999999</c:v>
                </c:pt>
                <c:pt idx="29">
                  <c:v>2.8180000000000001</c:v>
                </c:pt>
                <c:pt idx="30">
                  <c:v>2.78</c:v>
                </c:pt>
                <c:pt idx="31">
                  <c:v>2.9159999999999999</c:v>
                </c:pt>
                <c:pt idx="32">
                  <c:v>2.8980000000000001</c:v>
                </c:pt>
              </c:numCache>
            </c:numRef>
          </c:val>
          <c:extLst>
            <c:ext xmlns:c16="http://schemas.microsoft.com/office/drawing/2014/chart" uri="{C3380CC4-5D6E-409C-BE32-E72D297353CC}">
              <c16:uniqueId val="{00000004-8CF5-44D2-83B2-188ADC6242C6}"/>
            </c:ext>
          </c:extLst>
        </c:ser>
        <c:dLbls>
          <c:showLegendKey val="0"/>
          <c:showVal val="0"/>
          <c:showCatName val="0"/>
          <c:showSerName val="0"/>
          <c:showPercent val="0"/>
          <c:showBubbleSize val="0"/>
        </c:dLbls>
        <c:axId val="2041309471"/>
        <c:axId val="2041286911"/>
        <c:extLst>
          <c:ext xmlns:c15="http://schemas.microsoft.com/office/drawing/2012/chart" uri="{02D57815-91ED-43cb-92C2-25804820EDAC}">
            <c15:filteredAreaSeries>
              <c15:ser>
                <c:idx val="4"/>
                <c:order val="4"/>
                <c:tx>
                  <c:strRef>
                    <c:extLst>
                      <c:ext uri="{02D57815-91ED-43cb-92C2-25804820EDAC}">
                        <c15:formulaRef>
                          <c15:sqref>'[Utsläppsstatistik el och fjärrvärme.xlsx]Utsläpp avfallssektorn'!$F$5</c15:sqref>
                        </c15:formulaRef>
                      </c:ext>
                    </c:extLst>
                    <c:strCache>
                      <c:ptCount val="1"/>
                      <c:pt idx="0">
                        <c:v>Totalt</c:v>
                      </c:pt>
                    </c:strCache>
                  </c:strRef>
                </c:tx>
                <c:spPr>
                  <a:solidFill>
                    <a:schemeClr val="accent5"/>
                  </a:solidFill>
                  <a:ln>
                    <a:noFill/>
                  </a:ln>
                  <a:effectLst/>
                </c:spPr>
                <c:cat>
                  <c:strRef>
                    <c:extLst>
                      <c:ext uri="{02D57815-91ED-43cb-92C2-25804820EDAC}">
                        <c15:formulaRef>
                          <c15:sqref>'[Utsläppsstatistik el och fjärrvärme.xlsx]Utsläpp avfallssektorn'!$A$6:$A$38</c15:sqref>
                        </c15:formulaRef>
                      </c:ext>
                    </c:extLst>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extLst>
                      <c:ext uri="{02D57815-91ED-43cb-92C2-25804820EDAC}">
                        <c15:formulaRef>
                          <c15:sqref>'[Utsläppsstatistik el och fjärrvärme.xlsx]Utsläpp avfallssektorn'!$F$6:$F$38</c15:sqref>
                        </c15:formulaRef>
                      </c:ext>
                    </c:extLst>
                    <c:numCache>
                      <c:formatCode>General</c:formatCode>
                      <c:ptCount val="33"/>
                      <c:pt idx="0">
                        <c:v>4.1319999999999997</c:v>
                      </c:pt>
                      <c:pt idx="1">
                        <c:v>4.2039999999999997</c:v>
                      </c:pt>
                      <c:pt idx="2">
                        <c:v>4.2169999999999996</c:v>
                      </c:pt>
                      <c:pt idx="3">
                        <c:v>4.0819999999999999</c:v>
                      </c:pt>
                      <c:pt idx="4">
                        <c:v>3.9350000000000001</c:v>
                      </c:pt>
                      <c:pt idx="5">
                        <c:v>3.9279999999999999</c:v>
                      </c:pt>
                      <c:pt idx="6">
                        <c:v>3.8980000000000001</c:v>
                      </c:pt>
                      <c:pt idx="7">
                        <c:v>3.8610000000000002</c:v>
                      </c:pt>
                      <c:pt idx="8">
                        <c:v>3.802</c:v>
                      </c:pt>
                      <c:pt idx="9">
                        <c:v>3.6560000000000001</c:v>
                      </c:pt>
                      <c:pt idx="10">
                        <c:v>3.5489999999999999</c:v>
                      </c:pt>
                      <c:pt idx="11">
                        <c:v>3.4929999999999999</c:v>
                      </c:pt>
                      <c:pt idx="12">
                        <c:v>3.2959999999999998</c:v>
                      </c:pt>
                      <c:pt idx="13">
                        <c:v>3.149</c:v>
                      </c:pt>
                      <c:pt idx="14">
                        <c:v>3.13</c:v>
                      </c:pt>
                      <c:pt idx="15">
                        <c:v>2.9740000000000002</c:v>
                      </c:pt>
                      <c:pt idx="16">
                        <c:v>2.8660000000000001</c:v>
                      </c:pt>
                      <c:pt idx="17">
                        <c:v>2.6659999999999999</c:v>
                      </c:pt>
                      <c:pt idx="18">
                        <c:v>2.375</c:v>
                      </c:pt>
                      <c:pt idx="19">
                        <c:v>2.2709999999999999</c:v>
                      </c:pt>
                      <c:pt idx="20">
                        <c:v>2.1349999999999998</c:v>
                      </c:pt>
                      <c:pt idx="21">
                        <c:v>2.024</c:v>
                      </c:pt>
                      <c:pt idx="22">
                        <c:v>1.8779999999999999</c:v>
                      </c:pt>
                      <c:pt idx="23">
                        <c:v>1.758</c:v>
                      </c:pt>
                      <c:pt idx="24">
                        <c:v>1.613</c:v>
                      </c:pt>
                      <c:pt idx="25">
                        <c:v>1.494</c:v>
                      </c:pt>
                      <c:pt idx="26">
                        <c:v>1.41</c:v>
                      </c:pt>
                      <c:pt idx="27">
                        <c:v>1.3480000000000001</c:v>
                      </c:pt>
                      <c:pt idx="28">
                        <c:v>1.2649999999999999</c:v>
                      </c:pt>
                      <c:pt idx="29">
                        <c:v>1.147</c:v>
                      </c:pt>
                      <c:pt idx="30">
                        <c:v>1.077</c:v>
                      </c:pt>
                      <c:pt idx="31">
                        <c:v>0.99199999999999999</c:v>
                      </c:pt>
                      <c:pt idx="32">
                        <c:v>0.94799999999999995</c:v>
                      </c:pt>
                    </c:numCache>
                  </c:numRef>
                </c:val>
                <c:extLst>
                  <c:ext xmlns:c16="http://schemas.microsoft.com/office/drawing/2014/chart" uri="{C3380CC4-5D6E-409C-BE32-E72D297353CC}">
                    <c16:uniqueId val="{00000005-8CF5-44D2-83B2-188ADC6242C6}"/>
                  </c:ext>
                </c:extLst>
              </c15:ser>
            </c15:filteredAreaSeries>
          </c:ext>
        </c:extLst>
      </c:areaChart>
      <c:catAx>
        <c:axId val="2041309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82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041286911"/>
        <c:crosses val="autoZero"/>
        <c:auto val="1"/>
        <c:lblAlgn val="ctr"/>
        <c:lblOffset val="100"/>
        <c:noMultiLvlLbl val="0"/>
      </c:catAx>
      <c:valAx>
        <c:axId val="2041286911"/>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Miljoner ton koldioxidekvivalenter</a:t>
                </a:r>
              </a:p>
            </c:rich>
          </c:tx>
          <c:layout>
            <c:manualLayout>
              <c:xMode val="edge"/>
              <c:yMode val="edge"/>
              <c:x val="8.9957680851691316E-3"/>
              <c:y val="0.1451941022794258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041309471"/>
        <c:crosses val="autoZero"/>
        <c:crossBetween val="midCat"/>
        <c:majorUnit val="1"/>
      </c:valAx>
      <c:spPr>
        <a:noFill/>
        <a:ln>
          <a:noFill/>
        </a:ln>
        <a:effectLst/>
      </c:spPr>
    </c:plotArea>
    <c:legend>
      <c:legendPos val="b"/>
      <c:layout>
        <c:manualLayout>
          <c:xMode val="edge"/>
          <c:yMode val="edge"/>
          <c:x val="0"/>
          <c:y val="0.87122516738493005"/>
          <c:w val="1"/>
          <c:h val="0.128774832615069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solidFill>
      <a:schemeClr val="bg1"/>
    </a:solidFill>
    <a:ln w="9525" cap="flat" cmpd="sng" algn="ctr">
      <a:noFill/>
      <a:round/>
    </a:ln>
    <a:effectLst/>
  </c:spPr>
  <c:txPr>
    <a:bodyPr/>
    <a:lstStyle/>
    <a:p>
      <a:pPr>
        <a:defRPr/>
      </a:pPr>
      <a:endParaRPr lang="sv-SE"/>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Blad1!$R$17:$R$27</cx:f>
        <cx:lvl ptCount="11">
          <cx:pt idx="0">Värme</cx:pt>
          <cx:pt idx="1">Spot.medelpris</cx:pt>
          <cx:pt idx="2">Spot.energivärde</cx:pt>
          <cx:pt idx="3">Nätnyttoersättning</cx:pt>
          <cx:pt idx="4">mFrr</cx:pt>
          <cx:pt idx="5">FCR-N</cx:pt>
          <cx:pt idx="6">Komp.störningsreserv</cx:pt>
          <cx:pt idx="7">Reaktiv effektkompensering</cx:pt>
          <cx:pt idx="8">Reaktiv effekt och spänning</cx:pt>
          <cx:pt idx="9">Rorationsenergi</cx:pt>
          <cx:pt idx="10">Beredskap (Ödrift…)</cx:pt>
        </cx:lvl>
      </cx:strDim>
      <cx:numDim type="val">
        <cx:f>Blad1!$S$17:$S$27</cx:f>
        <cx:lvl ptCount="11" formatCode="Standard">
          <cx:pt idx="0">114.3</cx:pt>
          <cx:pt idx="1">60</cx:pt>
          <cx:pt idx="2">9</cx:pt>
          <cx:pt idx="3">5</cx:pt>
          <cx:pt idx="4">0.80000000000000004</cx:pt>
          <cx:pt idx="5">0.90000000000000002</cx:pt>
          <cx:pt idx="6">1.6000000000000001</cx:pt>
          <cx:pt idx="7">0.10000000000000001</cx:pt>
          <cx:pt idx="8">0.69999999999999996</cx:pt>
          <cx:pt idx="9">0.69999999999999996</cx:pt>
          <cx:pt idx="10">7.0999999999999996</cx:pt>
        </cx:lvl>
      </cx:numDim>
    </cx:data>
  </cx:chartData>
  <cx:chart>
    <cx:plotArea>
      <cx:plotAreaRegion>
        <cx:series layoutId="waterfall" uniqueId="{0477063C-86A1-47D8-A19D-B5FCF96933C9}">
          <cx:tx>
            <cx:txData>
              <cx:f>Blad1!$S$16</cx:f>
              <cx:v>Öre/kWh</cx:v>
            </cx:txData>
          </cx:tx>
          <cx:spPr>
            <a:solidFill>
              <a:schemeClr val="accent5">
                <a:lumMod val="75000"/>
              </a:schemeClr>
            </a:solidFill>
          </cx:spPr>
          <cx:dataLabels pos="outEnd">
            <cx:visibility seriesName="0" categoryName="0" value="1"/>
          </cx:dataLabels>
          <cx:dataId val="0"/>
          <cx:layoutPr>
            <cx:visibility connectorLines="0"/>
            <cx:subtotals/>
          </cx:layoutPr>
        </cx:series>
      </cx:plotAreaRegion>
      <cx:axis id="0">
        <cx:catScaling gapWidth="0.5"/>
        <cx:tickLabels/>
        <cx:spPr>
          <a:effectLst>
            <a:outerShdw blurRad="50800" dist="50800" algn="ctr" rotWithShape="0">
              <a:srgbClr val="000000">
                <a:alpha val="43137"/>
              </a:srgbClr>
            </a:outerShdw>
          </a:effectLst>
        </cx:spPr>
        <cx:txPr>
          <a:bodyPr vertOverflow="overflow" horzOverflow="overflow" wrap="square" lIns="0" tIns="0" rIns="0" bIns="0"/>
          <a:lstStyle/>
          <a:p>
            <a:pPr algn="ctr" rtl="0">
              <a:defRPr sz="900" b="0" i="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defRPr>
            </a:pPr>
            <a:endParaRPr lang="sv-SE" sz="900">
              <a:solidFill>
                <a:sysClr val="windowText" lastClr="000000"/>
              </a:solidFill>
            </a:endParaRPr>
          </a:p>
        </cx:txPr>
      </cx:axis>
      <cx:axis id="1">
        <cx:valScaling/>
        <cx:majorGridlines/>
        <cx:tickLabels/>
        <cx:txPr>
          <a:bodyPr vertOverflow="overflow" horzOverflow="overflow" wrap="square" lIns="0" tIns="0" rIns="0" bIns="0"/>
          <a:lstStyle/>
          <a:p>
            <a:pPr algn="ctr" rtl="0">
              <a:defRPr sz="900" b="0" i="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defRPr>
            </a:pPr>
            <a:endParaRPr lang="sv-SE" sz="900">
              <a:solidFill>
                <a:sysClr val="windowText" lastClr="000000"/>
              </a:solidFill>
            </a:endParaRPr>
          </a:p>
        </cx:txPr>
      </cx:axis>
    </cx:plotArea>
  </cx:chart>
  <cx:spPr>
    <a:noFill/>
    <a:ln>
      <a:noFill/>
    </a:ln>
    <a:effectLst>
      <a:outerShdw blurRad="50800" dist="50800" algn="ctr" rotWithShape="0">
        <a:srgbClr val="000000">
          <a:alpha val="43137"/>
        </a:srgbClr>
      </a:outerShdw>
    </a:effectLst>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0.40847</cdr:x>
      <cdr:y>0.68755</cdr:y>
    </cdr:from>
    <cdr:to>
      <cdr:x>0.66668</cdr:x>
      <cdr:y>0.68755</cdr:y>
    </cdr:to>
    <cdr:cxnSp macro="">
      <cdr:nvCxnSpPr>
        <cdr:cNvPr id="3" name="Rak pilkoppling 2">
          <a:extLst xmlns:a="http://schemas.openxmlformats.org/drawingml/2006/main">
            <a:ext uri="{FF2B5EF4-FFF2-40B4-BE49-F238E27FC236}">
              <a16:creationId xmlns:a16="http://schemas.microsoft.com/office/drawing/2014/main" id="{3A290723-A57D-CCCC-ED24-A120C6CCE2BE}"/>
            </a:ext>
          </a:extLst>
        </cdr:cNvPr>
        <cdr:cNvCxnSpPr/>
      </cdr:nvCxnSpPr>
      <cdr:spPr>
        <a:xfrm xmlns:a="http://schemas.openxmlformats.org/drawingml/2006/main" flipH="1">
          <a:off x="2027895" y="2441962"/>
          <a:ext cx="1281899" cy="0"/>
        </a:xfrm>
        <a:prstGeom xmlns:a="http://schemas.openxmlformats.org/drawingml/2006/main" prst="straightConnector1">
          <a:avLst/>
        </a:prstGeom>
        <a:ln xmlns:a="http://schemas.openxmlformats.org/drawingml/2006/main" w="28575">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8BA2A-A9BB-405E-B7C8-5D9282F80F5E}" type="datetimeFigureOut">
              <a:rPr lang="en-SE" smtClean="0"/>
              <a:t>03/22/2024</a:t>
            </a:fld>
            <a:endParaRPr lang="en-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0463C-5A75-41ED-88F4-C490CCE66DB4}" type="slidenum">
              <a:rPr lang="en-SE" smtClean="0"/>
              <a:t>‹#›</a:t>
            </a:fld>
            <a:endParaRPr lang="en-SE"/>
          </a:p>
        </p:txBody>
      </p:sp>
    </p:spTree>
    <p:extLst>
      <p:ext uri="{BB962C8B-B14F-4D97-AF65-F5344CB8AC3E}">
        <p14:creationId xmlns:p14="http://schemas.microsoft.com/office/powerpoint/2010/main" val="2653702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8</a:t>
            </a:fld>
            <a:endParaRPr lang="en-SE"/>
          </a:p>
        </p:txBody>
      </p:sp>
    </p:spTree>
    <p:extLst>
      <p:ext uri="{BB962C8B-B14F-4D97-AF65-F5344CB8AC3E}">
        <p14:creationId xmlns:p14="http://schemas.microsoft.com/office/powerpoint/2010/main" val="3627195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SE"/>
          </a:p>
        </p:txBody>
      </p:sp>
      <p:sp>
        <p:nvSpPr>
          <p:cNvPr id="4" name="Platshållare för bildnummer 3"/>
          <p:cNvSpPr>
            <a:spLocks noGrp="1"/>
          </p:cNvSpPr>
          <p:nvPr>
            <p:ph type="sldNum" sz="quarter" idx="5"/>
          </p:nvPr>
        </p:nvSpPr>
        <p:spPr/>
        <p:txBody>
          <a:bodyPr/>
          <a:lstStyle/>
          <a:p>
            <a:fld id="{6F70463C-5A75-41ED-88F4-C490CCE66DB4}" type="slidenum">
              <a:rPr lang="en-SE" smtClean="0"/>
              <a:t>25</a:t>
            </a:fld>
            <a:endParaRPr lang="en-SE"/>
          </a:p>
        </p:txBody>
      </p:sp>
    </p:spTree>
    <p:extLst>
      <p:ext uri="{BB962C8B-B14F-4D97-AF65-F5344CB8AC3E}">
        <p14:creationId xmlns:p14="http://schemas.microsoft.com/office/powerpoint/2010/main" val="18219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00">
                <a:effectLst/>
                <a:ea typeface="Times New Roman" panose="02020603050405020304" pitchFamily="18" charset="0"/>
              </a:rPr>
              <a:t>(</a:t>
            </a:r>
            <a:r>
              <a:rPr lang="sv-SE" sz="1200" i="1" kern="100">
                <a:effectLst/>
                <a:ea typeface="Times New Roman" panose="02020603050405020304" pitchFamily="18" charset="0"/>
              </a:rPr>
              <a:t>rotationsenergi, reaktiv effektkompensering</a:t>
            </a:r>
            <a:r>
              <a:rPr lang="sv-SE" sz="1200" kern="100">
                <a:effectLst/>
                <a:ea typeface="Times New Roman" panose="02020603050405020304" pitchFamily="18" charset="0"/>
              </a:rPr>
              <a:t> och </a:t>
            </a:r>
            <a:r>
              <a:rPr lang="sv-SE" sz="1200" i="1" kern="100">
                <a:effectLst/>
                <a:ea typeface="Times New Roman" panose="02020603050405020304" pitchFamily="18" charset="0"/>
              </a:rPr>
              <a:t>spänningsreglering</a:t>
            </a:r>
            <a:r>
              <a:rPr lang="sv-SE" sz="1200" kern="100">
                <a:effectLst/>
                <a:ea typeface="Times New Roman" panose="02020603050405020304" pitchFamily="18" charset="0"/>
              </a:rPr>
              <a:t> eller </a:t>
            </a:r>
            <a:r>
              <a:rPr lang="sv-SE" sz="1200" i="1" kern="100">
                <a:effectLst/>
                <a:ea typeface="Times New Roman" panose="02020603050405020304" pitchFamily="18" charset="0"/>
              </a:rPr>
              <a:t>felströmsbidrag).</a:t>
            </a:r>
            <a:r>
              <a:rPr lang="sv-SE" sz="1200" kern="100">
                <a:effectLst/>
                <a:ea typeface="Times New Roman" panose="02020603050405020304" pitchFamily="18" charset="0"/>
                <a:sym typeface="Wingdings" panose="05000000000000000000" pitchFamily="2" charset="2"/>
              </a:rPr>
              <a:t> Viktig för totala intäkterna  </a:t>
            </a:r>
          </a:p>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11</a:t>
            </a:fld>
            <a:endParaRPr lang="en-SE"/>
          </a:p>
        </p:txBody>
      </p:sp>
    </p:spTree>
    <p:extLst>
      <p:ext uri="{BB962C8B-B14F-4D97-AF65-F5344CB8AC3E}">
        <p14:creationId xmlns:p14="http://schemas.microsoft.com/office/powerpoint/2010/main" val="402572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15</a:t>
            </a:fld>
            <a:endParaRPr lang="en-SE"/>
          </a:p>
        </p:txBody>
      </p:sp>
    </p:spTree>
    <p:extLst>
      <p:ext uri="{BB962C8B-B14F-4D97-AF65-F5344CB8AC3E}">
        <p14:creationId xmlns:p14="http://schemas.microsoft.com/office/powerpoint/2010/main" val="29448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18</a:t>
            </a:fld>
            <a:endParaRPr lang="en-SE"/>
          </a:p>
        </p:txBody>
      </p:sp>
    </p:spTree>
    <p:extLst>
      <p:ext uri="{BB962C8B-B14F-4D97-AF65-F5344CB8AC3E}">
        <p14:creationId xmlns:p14="http://schemas.microsoft.com/office/powerpoint/2010/main" val="426495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19</a:t>
            </a:fld>
            <a:endParaRPr lang="en-SE"/>
          </a:p>
        </p:txBody>
      </p:sp>
    </p:spTree>
    <p:extLst>
      <p:ext uri="{BB962C8B-B14F-4D97-AF65-F5344CB8AC3E}">
        <p14:creationId xmlns:p14="http://schemas.microsoft.com/office/powerpoint/2010/main" val="176765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Energibolag</a:t>
            </a:r>
            <a:r>
              <a:rPr lang="en-US">
                <a:cs typeface="Calibri"/>
              </a:rPr>
              <a:t> redan </a:t>
            </a:r>
            <a:r>
              <a:rPr lang="en-US" err="1">
                <a:cs typeface="Calibri"/>
              </a:rPr>
              <a:t>idag</a:t>
            </a:r>
            <a:r>
              <a:rPr lang="en-US">
                <a:cs typeface="Calibri"/>
              </a:rPr>
              <a:t> </a:t>
            </a:r>
            <a:r>
              <a:rPr lang="en-US" err="1">
                <a:cs typeface="Calibri"/>
              </a:rPr>
              <a:t>väldigt</a:t>
            </a:r>
            <a:r>
              <a:rPr lang="en-US">
                <a:cs typeface="Calibri"/>
              </a:rPr>
              <a:t> </a:t>
            </a:r>
            <a:r>
              <a:rPr lang="en-US" err="1">
                <a:cs typeface="Calibri"/>
              </a:rPr>
              <a:t>aktiva</a:t>
            </a:r>
            <a:r>
              <a:rPr lang="en-US">
                <a:cs typeface="Calibri"/>
              </a:rPr>
              <a:t> </a:t>
            </a:r>
            <a:r>
              <a:rPr lang="en-US" err="1">
                <a:cs typeface="Calibri"/>
              </a:rPr>
              <a:t>i</a:t>
            </a:r>
            <a:r>
              <a:rPr lang="en-US">
                <a:cs typeface="Calibri"/>
              </a:rPr>
              <a:t> </a:t>
            </a:r>
            <a:r>
              <a:rPr lang="en-US" err="1">
                <a:cs typeface="Calibri"/>
              </a:rPr>
              <a:t>sitt</a:t>
            </a:r>
            <a:r>
              <a:rPr lang="en-US">
                <a:cs typeface="Calibri"/>
              </a:rPr>
              <a:t> </a:t>
            </a:r>
            <a:r>
              <a:rPr lang="en-US" err="1">
                <a:cs typeface="Calibri"/>
              </a:rPr>
              <a:t>arbete</a:t>
            </a:r>
            <a:r>
              <a:rPr lang="en-US">
                <a:cs typeface="Calibri"/>
              </a:rPr>
              <a:t> </a:t>
            </a:r>
            <a:r>
              <a:rPr lang="en-US" err="1">
                <a:cs typeface="Calibri"/>
              </a:rPr>
              <a:t>att</a:t>
            </a:r>
            <a:r>
              <a:rPr lang="en-US">
                <a:cs typeface="Calibri"/>
              </a:rPr>
              <a:t> ta </a:t>
            </a:r>
            <a:r>
              <a:rPr lang="en-US" err="1">
                <a:cs typeface="Calibri"/>
              </a:rPr>
              <a:t>tillvara</a:t>
            </a:r>
            <a:r>
              <a:rPr lang="en-US">
                <a:cs typeface="Calibri"/>
              </a:rPr>
              <a:t> </a:t>
            </a:r>
            <a:r>
              <a:rPr lang="en-US" err="1">
                <a:cs typeface="Calibri"/>
              </a:rPr>
              <a:t>på</a:t>
            </a:r>
            <a:r>
              <a:rPr lang="en-US">
                <a:cs typeface="Calibri"/>
              </a:rPr>
              <a:t> </a:t>
            </a:r>
            <a:r>
              <a:rPr lang="en-US" err="1">
                <a:cs typeface="Calibri"/>
              </a:rPr>
              <a:t>spillvärme</a:t>
            </a:r>
            <a:r>
              <a:rPr lang="en-US">
                <a:cs typeface="Calibri"/>
              </a:rPr>
              <a:t>, </a:t>
            </a:r>
            <a:r>
              <a:rPr lang="en-US" err="1">
                <a:cs typeface="Calibri"/>
              </a:rPr>
              <a:t>och</a:t>
            </a:r>
            <a:r>
              <a:rPr lang="en-US">
                <a:cs typeface="Calibri"/>
              </a:rPr>
              <a:t> </a:t>
            </a:r>
            <a:r>
              <a:rPr lang="en-US" err="1">
                <a:cs typeface="Calibri"/>
              </a:rPr>
              <a:t>i</a:t>
            </a:r>
            <a:r>
              <a:rPr lang="en-US">
                <a:cs typeface="Calibri"/>
              </a:rPr>
              <a:t> </a:t>
            </a:r>
            <a:r>
              <a:rPr lang="en-US" err="1">
                <a:cs typeface="Calibri"/>
              </a:rPr>
              <a:t>digitaliseringens</a:t>
            </a:r>
            <a:r>
              <a:rPr lang="en-US">
                <a:cs typeface="Calibri"/>
              </a:rPr>
              <a:t> </a:t>
            </a:r>
            <a:r>
              <a:rPr lang="en-US" err="1">
                <a:cs typeface="Calibri"/>
              </a:rPr>
              <a:t>och</a:t>
            </a:r>
            <a:r>
              <a:rPr lang="en-US">
                <a:cs typeface="Calibri"/>
              </a:rPr>
              <a:t> </a:t>
            </a:r>
            <a:r>
              <a:rPr lang="en-US" err="1">
                <a:cs typeface="Calibri"/>
              </a:rPr>
              <a:t>elektrifierings</a:t>
            </a:r>
            <a:r>
              <a:rPr lang="en-US">
                <a:cs typeface="Calibri"/>
              </a:rPr>
              <a:t> </a:t>
            </a:r>
            <a:r>
              <a:rPr lang="en-US" err="1">
                <a:cs typeface="Calibri"/>
              </a:rPr>
              <a:t>spår</a:t>
            </a:r>
            <a:r>
              <a:rPr lang="en-US">
                <a:cs typeface="Calibri"/>
              </a:rPr>
              <a:t> </a:t>
            </a:r>
            <a:r>
              <a:rPr lang="en-US" err="1">
                <a:cs typeface="Calibri"/>
              </a:rPr>
              <a:t>kan</a:t>
            </a:r>
            <a:r>
              <a:rPr lang="en-US">
                <a:cs typeface="Calibri"/>
              </a:rPr>
              <a:t> </a:t>
            </a:r>
            <a:r>
              <a:rPr lang="en-US" err="1">
                <a:cs typeface="Calibri"/>
              </a:rPr>
              <a:t>möjligheter</a:t>
            </a:r>
            <a:r>
              <a:rPr lang="en-US">
                <a:cs typeface="Calibri"/>
              </a:rPr>
              <a:t> </a:t>
            </a:r>
            <a:r>
              <a:rPr lang="en-US" err="1">
                <a:cs typeface="Calibri"/>
              </a:rPr>
              <a:t>uppstå</a:t>
            </a:r>
            <a:r>
              <a:rPr lang="en-US">
                <a:cs typeface="Calibri"/>
              </a:rPr>
              <a:t>, </a:t>
            </a:r>
            <a:r>
              <a:rPr lang="en-US" err="1">
                <a:cs typeface="Calibri"/>
              </a:rPr>
              <a:t>ett</a:t>
            </a:r>
            <a:r>
              <a:rPr lang="en-US">
                <a:cs typeface="Calibri"/>
              </a:rPr>
              <a:t> </a:t>
            </a:r>
            <a:r>
              <a:rPr lang="en-US" err="1">
                <a:cs typeface="Calibri"/>
              </a:rPr>
              <a:t>exempel</a:t>
            </a:r>
            <a:r>
              <a:rPr lang="en-US">
                <a:cs typeface="Calibri"/>
              </a:rPr>
              <a:t> </a:t>
            </a:r>
            <a:r>
              <a:rPr lang="en-US" err="1">
                <a:cs typeface="Calibri"/>
              </a:rPr>
              <a:t>som</a:t>
            </a:r>
            <a:r>
              <a:rPr lang="en-US">
                <a:cs typeface="Calibri"/>
              </a:rPr>
              <a:t> </a:t>
            </a:r>
            <a:r>
              <a:rPr lang="en-US" err="1">
                <a:cs typeface="Calibri"/>
              </a:rPr>
              <a:t>rör</a:t>
            </a:r>
            <a:r>
              <a:rPr lang="en-US">
                <a:cs typeface="Calibri"/>
              </a:rPr>
              <a:t> </a:t>
            </a:r>
            <a:r>
              <a:rPr lang="en-US" err="1">
                <a:cs typeface="Calibri"/>
              </a:rPr>
              <a:t>digitalisering</a:t>
            </a:r>
            <a:r>
              <a:rPr lang="en-US">
                <a:cs typeface="Calibri"/>
              </a:rPr>
              <a:t> </a:t>
            </a:r>
            <a:r>
              <a:rPr lang="en-US" err="1">
                <a:cs typeface="Calibri"/>
              </a:rPr>
              <a:t>är</a:t>
            </a:r>
            <a:r>
              <a:rPr lang="en-US">
                <a:cs typeface="Calibri"/>
              </a:rPr>
              <a:t> </a:t>
            </a:r>
            <a:r>
              <a:rPr lang="en-US" err="1">
                <a:cs typeface="Calibri"/>
              </a:rPr>
              <a:t>serverhallar</a:t>
            </a:r>
            <a:r>
              <a:rPr lang="en-US">
                <a:cs typeface="Calibri"/>
              </a:rPr>
              <a:t> </a:t>
            </a:r>
            <a:r>
              <a:rPr lang="en-US" err="1">
                <a:cs typeface="Calibri"/>
              </a:rPr>
              <a:t>och</a:t>
            </a:r>
            <a:r>
              <a:rPr lang="en-US">
                <a:cs typeface="Calibri"/>
              </a:rPr>
              <a:t> </a:t>
            </a:r>
            <a:r>
              <a:rPr lang="en-US" err="1">
                <a:cs typeface="Calibri"/>
              </a:rPr>
              <a:t>ett</a:t>
            </a:r>
            <a:r>
              <a:rPr lang="en-US">
                <a:cs typeface="Calibri"/>
              </a:rPr>
              <a:t> </a:t>
            </a:r>
            <a:r>
              <a:rPr lang="en-US" err="1">
                <a:cs typeface="Calibri"/>
              </a:rPr>
              <a:t>exempel</a:t>
            </a:r>
            <a:r>
              <a:rPr lang="en-US">
                <a:cs typeface="Calibri"/>
              </a:rPr>
              <a:t> </a:t>
            </a:r>
            <a:r>
              <a:rPr lang="en-US" err="1">
                <a:cs typeface="Calibri"/>
              </a:rPr>
              <a:t>som</a:t>
            </a:r>
            <a:r>
              <a:rPr lang="en-US">
                <a:cs typeface="Calibri"/>
              </a:rPr>
              <a:t> </a:t>
            </a:r>
            <a:r>
              <a:rPr lang="en-US" err="1">
                <a:cs typeface="Calibri"/>
              </a:rPr>
              <a:t>rör</a:t>
            </a:r>
            <a:r>
              <a:rPr lang="en-US">
                <a:cs typeface="Calibri"/>
              </a:rPr>
              <a:t> </a:t>
            </a:r>
            <a:r>
              <a:rPr lang="en-US" err="1">
                <a:cs typeface="Calibri"/>
              </a:rPr>
              <a:t>elektrifieringen</a:t>
            </a:r>
            <a:r>
              <a:rPr lang="en-US">
                <a:cs typeface="Calibri"/>
              </a:rPr>
              <a:t> </a:t>
            </a:r>
            <a:r>
              <a:rPr lang="en-US" err="1">
                <a:cs typeface="Calibri"/>
              </a:rPr>
              <a:t>är</a:t>
            </a:r>
            <a:r>
              <a:rPr lang="en-US">
                <a:cs typeface="Calibri"/>
              </a:rPr>
              <a:t> </a:t>
            </a:r>
            <a:r>
              <a:rPr lang="en-US" err="1">
                <a:cs typeface="Calibri"/>
              </a:rPr>
              <a:t>spillvärme</a:t>
            </a:r>
            <a:r>
              <a:rPr lang="en-US">
                <a:cs typeface="Calibri"/>
              </a:rPr>
              <a:t> </a:t>
            </a:r>
            <a:r>
              <a:rPr lang="en-US" err="1">
                <a:cs typeface="Calibri"/>
              </a:rPr>
              <a:t>från</a:t>
            </a:r>
            <a:r>
              <a:rPr lang="en-US">
                <a:cs typeface="Calibri"/>
              </a:rPr>
              <a:t> </a:t>
            </a:r>
            <a:r>
              <a:rPr lang="en-US" err="1">
                <a:cs typeface="Calibri"/>
              </a:rPr>
              <a:t>produktion</a:t>
            </a:r>
            <a:r>
              <a:rPr lang="en-US">
                <a:cs typeface="Calibri"/>
              </a:rPr>
              <a:t> av </a:t>
            </a:r>
            <a:r>
              <a:rPr lang="en-US" err="1">
                <a:cs typeface="Calibri"/>
              </a:rPr>
              <a:t>vätgas</a:t>
            </a:r>
            <a:r>
              <a:rPr lang="en-US">
                <a:cs typeface="Calibri"/>
              </a:rPr>
              <a:t> </a:t>
            </a:r>
            <a:r>
              <a:rPr lang="en-US" err="1">
                <a:cs typeface="Calibri"/>
              </a:rPr>
              <a:t>genom</a:t>
            </a:r>
            <a:r>
              <a:rPr lang="en-US">
                <a:cs typeface="Calibri"/>
              </a:rPr>
              <a:t> </a:t>
            </a:r>
            <a:r>
              <a:rPr lang="en-US" err="1">
                <a:cs typeface="Calibri"/>
              </a:rPr>
              <a:t>elektrolys</a:t>
            </a:r>
            <a:r>
              <a:rPr lang="en-US">
                <a:cs typeface="Calibri"/>
              </a:rPr>
              <a:t> </a:t>
            </a:r>
          </a:p>
          <a:p>
            <a:endParaRPr lang="en-US">
              <a:cs typeface="Calibri"/>
            </a:endParaRPr>
          </a:p>
          <a:p>
            <a:r>
              <a:rPr lang="en-US">
                <a:cs typeface="Calibri"/>
              </a:rPr>
              <a:t>En professor </a:t>
            </a:r>
            <a:r>
              <a:rPr lang="en-US" err="1">
                <a:cs typeface="Calibri"/>
              </a:rPr>
              <a:t>på</a:t>
            </a:r>
            <a:r>
              <a:rPr lang="en-US">
                <a:cs typeface="Calibri"/>
              </a:rPr>
              <a:t> Chalmers </a:t>
            </a:r>
            <a:r>
              <a:rPr lang="en-US" err="1">
                <a:cs typeface="Calibri"/>
              </a:rPr>
              <a:t>har</a:t>
            </a:r>
            <a:r>
              <a:rPr lang="en-US">
                <a:cs typeface="Calibri"/>
              </a:rPr>
              <a:t> </a:t>
            </a:r>
            <a:r>
              <a:rPr lang="en-US" err="1">
                <a:cs typeface="Calibri"/>
              </a:rPr>
              <a:t>räknat</a:t>
            </a:r>
            <a:r>
              <a:rPr lang="en-US">
                <a:cs typeface="Calibri"/>
              </a:rPr>
              <a:t> </a:t>
            </a:r>
            <a:r>
              <a:rPr lang="en-US" err="1">
                <a:cs typeface="Calibri"/>
              </a:rPr>
              <a:t>ut</a:t>
            </a:r>
            <a:r>
              <a:rPr lang="en-US">
                <a:cs typeface="Calibri"/>
              </a:rPr>
              <a:t> </a:t>
            </a:r>
            <a:r>
              <a:rPr lang="en-US" err="1">
                <a:cs typeface="Calibri"/>
              </a:rPr>
              <a:t>att</a:t>
            </a:r>
            <a:r>
              <a:rPr lang="en-US">
                <a:cs typeface="Calibri"/>
              </a:rPr>
              <a:t> det </a:t>
            </a:r>
            <a:r>
              <a:rPr lang="en-US" err="1">
                <a:cs typeface="Calibri"/>
              </a:rPr>
              <a:t>finns</a:t>
            </a:r>
            <a:r>
              <a:rPr lang="en-US">
                <a:cs typeface="Calibri"/>
              </a:rPr>
              <a:t> </a:t>
            </a:r>
            <a:r>
              <a:rPr lang="en-US" err="1">
                <a:cs typeface="Calibri"/>
              </a:rPr>
              <a:t>en</a:t>
            </a:r>
            <a:r>
              <a:rPr lang="en-US">
                <a:cs typeface="Calibri"/>
              </a:rPr>
              <a:t> </a:t>
            </a:r>
            <a:r>
              <a:rPr lang="en-US" err="1">
                <a:cs typeface="Calibri"/>
              </a:rPr>
              <a:t>teoretisk</a:t>
            </a:r>
            <a:r>
              <a:rPr lang="en-US">
                <a:cs typeface="Calibri"/>
              </a:rPr>
              <a:t> potential </a:t>
            </a:r>
            <a:r>
              <a:rPr lang="en-US" err="1">
                <a:cs typeface="Calibri"/>
              </a:rPr>
              <a:t>på</a:t>
            </a:r>
            <a:r>
              <a:rPr lang="en-US">
                <a:cs typeface="Calibri"/>
              </a:rPr>
              <a:t> 100 TWh </a:t>
            </a:r>
            <a:r>
              <a:rPr lang="en-US" err="1">
                <a:cs typeface="Calibri"/>
              </a:rPr>
              <a:t>spillvärme</a:t>
            </a:r>
            <a:r>
              <a:rPr lang="en-US">
                <a:cs typeface="Calibri"/>
              </a:rPr>
              <a:t> I </a:t>
            </a:r>
            <a:r>
              <a:rPr lang="en-US" err="1">
                <a:cs typeface="Calibri"/>
              </a:rPr>
              <a:t>framtiden</a:t>
            </a:r>
            <a:r>
              <a:rPr lang="en-US">
                <a:cs typeface="Calibri"/>
              </a:rPr>
              <a:t> ---- men --- </a:t>
            </a:r>
            <a:r>
              <a:rPr lang="en-US" err="1">
                <a:cs typeface="Calibri"/>
              </a:rPr>
              <a:t>utopi</a:t>
            </a:r>
            <a:r>
              <a:rPr lang="en-US">
                <a:cs typeface="Calibri"/>
              </a:rPr>
              <a:t> --- </a:t>
            </a:r>
            <a:r>
              <a:rPr lang="en-US" err="1">
                <a:cs typeface="Calibri"/>
              </a:rPr>
              <a:t>en</a:t>
            </a:r>
            <a:r>
              <a:rPr lang="en-US">
                <a:cs typeface="Calibri"/>
              </a:rPr>
              <a:t> </a:t>
            </a:r>
            <a:r>
              <a:rPr lang="en-US" err="1">
                <a:cs typeface="Calibri"/>
              </a:rPr>
              <a:t>grundförutsättning</a:t>
            </a:r>
            <a:r>
              <a:rPr lang="en-US">
                <a:cs typeface="Calibri"/>
              </a:rPr>
              <a:t> </a:t>
            </a:r>
            <a:r>
              <a:rPr lang="en-US" err="1">
                <a:cs typeface="Calibri"/>
              </a:rPr>
              <a:t>är</a:t>
            </a:r>
            <a:r>
              <a:rPr lang="en-US">
                <a:cs typeface="Calibri"/>
              </a:rPr>
              <a:t> </a:t>
            </a:r>
            <a:r>
              <a:rPr lang="en-US" err="1">
                <a:cs typeface="Calibri"/>
              </a:rPr>
              <a:t>att</a:t>
            </a:r>
            <a:r>
              <a:rPr lang="en-US">
                <a:cs typeface="Calibri"/>
              </a:rPr>
              <a:t> processer I </a:t>
            </a:r>
            <a:r>
              <a:rPr lang="en-US" err="1">
                <a:cs typeface="Calibri"/>
              </a:rPr>
              <a:t>industrierna</a:t>
            </a:r>
            <a:r>
              <a:rPr lang="en-US">
                <a:cs typeface="Calibri"/>
              </a:rPr>
              <a:t> </a:t>
            </a:r>
            <a:r>
              <a:rPr lang="en-US" err="1">
                <a:cs typeface="Calibri"/>
              </a:rPr>
              <a:t>anpassas</a:t>
            </a:r>
            <a:r>
              <a:rPr lang="en-US">
                <a:cs typeface="Calibri"/>
              </a:rPr>
              <a:t> för </a:t>
            </a:r>
            <a:r>
              <a:rPr lang="en-US" err="1">
                <a:cs typeface="Calibri"/>
              </a:rPr>
              <a:t>att</a:t>
            </a:r>
            <a:r>
              <a:rPr lang="en-US">
                <a:cs typeface="Calibri"/>
              </a:rPr>
              <a:t> </a:t>
            </a:r>
            <a:r>
              <a:rPr lang="en-US" err="1">
                <a:cs typeface="Calibri"/>
              </a:rPr>
              <a:t>leverera</a:t>
            </a:r>
            <a:r>
              <a:rPr lang="en-US">
                <a:cs typeface="Calibri"/>
              </a:rPr>
              <a:t> </a:t>
            </a:r>
            <a:r>
              <a:rPr lang="en-US" err="1">
                <a:cs typeface="Calibri"/>
              </a:rPr>
              <a:t>spillvärme</a:t>
            </a:r>
            <a:r>
              <a:rPr lang="en-US">
                <a:cs typeface="Calibri"/>
              </a:rPr>
              <a:t> - </a:t>
            </a:r>
            <a:r>
              <a:rPr lang="en-US" err="1">
                <a:cs typeface="Calibri"/>
              </a:rPr>
              <a:t>och</a:t>
            </a:r>
            <a:r>
              <a:rPr lang="en-US">
                <a:cs typeface="Calibri"/>
              </a:rPr>
              <a:t> det </a:t>
            </a:r>
            <a:r>
              <a:rPr lang="en-US" err="1">
                <a:cs typeface="Calibri"/>
              </a:rPr>
              <a:t>är</a:t>
            </a:r>
            <a:r>
              <a:rPr lang="en-US">
                <a:cs typeface="Calibri"/>
              </a:rPr>
              <a:t> </a:t>
            </a:r>
            <a:r>
              <a:rPr lang="en-US" err="1">
                <a:cs typeface="Calibri"/>
              </a:rPr>
              <a:t>inte</a:t>
            </a:r>
            <a:r>
              <a:rPr lang="en-US">
                <a:cs typeface="Calibri"/>
              </a:rPr>
              <a:t> </a:t>
            </a:r>
            <a:r>
              <a:rPr lang="en-US" err="1">
                <a:cs typeface="Calibri"/>
              </a:rPr>
              <a:t>alldeles</a:t>
            </a:r>
            <a:r>
              <a:rPr lang="en-US">
                <a:cs typeface="Calibri"/>
              </a:rPr>
              <a:t> </a:t>
            </a:r>
            <a:r>
              <a:rPr lang="en-US" err="1">
                <a:cs typeface="Calibri"/>
              </a:rPr>
              <a:t>självklart</a:t>
            </a:r>
            <a:r>
              <a:rPr lang="en-US">
                <a:cs typeface="Calibri"/>
              </a:rPr>
              <a:t> </a:t>
            </a:r>
          </a:p>
        </p:txBody>
      </p:sp>
      <p:sp>
        <p:nvSpPr>
          <p:cNvPr id="4" name="Slide Number Placeholder 3"/>
          <p:cNvSpPr>
            <a:spLocks noGrp="1"/>
          </p:cNvSpPr>
          <p:nvPr>
            <p:ph type="sldNum" sz="quarter" idx="5"/>
          </p:nvPr>
        </p:nvSpPr>
        <p:spPr/>
        <p:txBody>
          <a:bodyPr/>
          <a:lstStyle/>
          <a:p>
            <a:fld id="{6F70463C-5A75-41ED-88F4-C490CCE66DB4}" type="slidenum">
              <a:rPr lang="en-SE" smtClean="0"/>
              <a:t>20</a:t>
            </a:fld>
            <a:endParaRPr lang="en-SE"/>
          </a:p>
        </p:txBody>
      </p:sp>
    </p:spTree>
    <p:extLst>
      <p:ext uri="{BB962C8B-B14F-4D97-AF65-F5344CB8AC3E}">
        <p14:creationId xmlns:p14="http://schemas.microsoft.com/office/powerpoint/2010/main" val="3940015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*Fjärrvärmen en viktig komponent i totalförsvaret och värmetillgången påverkar försvarsviljan stort– viktigt att robustheten anpassas utifrån det hot som krig innebär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*Sveriges bränsleberedskap är idag underdimensionerad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*Finns inga funktionskrav gällande beredskapslager av biobränsle (Jämför 90-dagars oljestopp för biodrivmedelssektorn)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22</a:t>
            </a:fld>
            <a:endParaRPr lang="en-SE"/>
          </a:p>
        </p:txBody>
      </p:sp>
    </p:spTree>
    <p:extLst>
      <p:ext uri="{BB962C8B-B14F-4D97-AF65-F5344CB8AC3E}">
        <p14:creationId xmlns:p14="http://schemas.microsoft.com/office/powerpoint/2010/main" val="242130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23</a:t>
            </a:fld>
            <a:endParaRPr lang="en-SE"/>
          </a:p>
        </p:txBody>
      </p:sp>
    </p:spTree>
    <p:extLst>
      <p:ext uri="{BB962C8B-B14F-4D97-AF65-F5344CB8AC3E}">
        <p14:creationId xmlns:p14="http://schemas.microsoft.com/office/powerpoint/2010/main" val="338558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F70463C-5A75-41ED-88F4-C490CCE66DB4}" type="slidenum">
              <a:rPr lang="en-SE" smtClean="0"/>
              <a:t>24</a:t>
            </a:fld>
            <a:endParaRPr lang="en-SE"/>
          </a:p>
        </p:txBody>
      </p:sp>
    </p:spTree>
    <p:extLst>
      <p:ext uri="{BB962C8B-B14F-4D97-AF65-F5344CB8AC3E}">
        <p14:creationId xmlns:p14="http://schemas.microsoft.com/office/powerpoint/2010/main" val="1648387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7" name="Våg 8">
            <a:extLst>
              <a:ext uri="{FF2B5EF4-FFF2-40B4-BE49-F238E27FC236}">
                <a16:creationId xmlns:a16="http://schemas.microsoft.com/office/drawing/2014/main" id="{90DE785D-2488-4306-8D6A-1B25DE2B0DDC}"/>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SE"/>
          </a:p>
        </p:txBody>
      </p:sp>
      <p:sp>
        <p:nvSpPr>
          <p:cNvPr id="2" name="Rubrik 1">
            <a:extLst>
              <a:ext uri="{FF2B5EF4-FFF2-40B4-BE49-F238E27FC236}">
                <a16:creationId xmlns:a16="http://schemas.microsoft.com/office/drawing/2014/main" id="{9CB75503-8D24-4545-9CE9-AE57D18B49C8}"/>
              </a:ext>
            </a:extLst>
          </p:cNvPr>
          <p:cNvSpPr>
            <a:spLocks noGrp="1"/>
          </p:cNvSpPr>
          <p:nvPr>
            <p:ph type="ctrTitle"/>
          </p:nvPr>
        </p:nvSpPr>
        <p:spPr>
          <a:xfrm>
            <a:off x="941374" y="1543149"/>
            <a:ext cx="9144000" cy="1596561"/>
          </a:xfrm>
        </p:spPr>
        <p:txBody>
          <a:bodyPr anchor="b">
            <a:noAutofit/>
          </a:bodyPr>
          <a:lstStyle>
            <a:lvl1pPr algn="l">
              <a:defRPr sz="6000" b="1">
                <a:solidFill>
                  <a:schemeClr val="bg1"/>
                </a:solidFill>
              </a:defRPr>
            </a:lvl1pPr>
          </a:lstStyle>
          <a:p>
            <a:r>
              <a:rPr lang="sv-SE"/>
              <a:t>Klicka här för att ändra mall för rubrikformat</a:t>
            </a:r>
            <a:endParaRPr lang="en-SE"/>
          </a:p>
        </p:txBody>
      </p:sp>
      <p:sp>
        <p:nvSpPr>
          <p:cNvPr id="3" name="Underrubrik 2">
            <a:extLst>
              <a:ext uri="{FF2B5EF4-FFF2-40B4-BE49-F238E27FC236}">
                <a16:creationId xmlns:a16="http://schemas.microsoft.com/office/drawing/2014/main" id="{85432E2B-63E0-4C36-BF55-75D0914635D6}"/>
              </a:ext>
            </a:extLst>
          </p:cNvPr>
          <p:cNvSpPr>
            <a:spLocks noGrp="1"/>
          </p:cNvSpPr>
          <p:nvPr>
            <p:ph type="subTitle" idx="1"/>
          </p:nvPr>
        </p:nvSpPr>
        <p:spPr>
          <a:xfrm>
            <a:off x="941374" y="3219450"/>
            <a:ext cx="9144000" cy="1371600"/>
          </a:xfrm>
        </p:spPr>
        <p:txBody>
          <a:bodyPr>
            <a:no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a:p>
        </p:txBody>
      </p:sp>
      <p:sp>
        <p:nvSpPr>
          <p:cNvPr id="6" name="Platshållare för bildnummer 5">
            <a:extLst>
              <a:ext uri="{FF2B5EF4-FFF2-40B4-BE49-F238E27FC236}">
                <a16:creationId xmlns:a16="http://schemas.microsoft.com/office/drawing/2014/main" id="{86BD06CF-6518-4B68-B82F-B8815810B4D7}"/>
              </a:ext>
            </a:extLst>
          </p:cNvPr>
          <p:cNvSpPr>
            <a:spLocks noGrp="1"/>
          </p:cNvSpPr>
          <p:nvPr>
            <p:ph type="sldNum" sz="quarter" idx="12"/>
          </p:nvPr>
        </p:nvSpPr>
        <p:spPr>
          <a:xfrm>
            <a:off x="10155600" y="6320838"/>
            <a:ext cx="1198800" cy="365125"/>
          </a:xfrm>
        </p:spPr>
        <p:txBody>
          <a:bodyPr/>
          <a:lstStyle>
            <a:lvl1pPr>
              <a:defRPr>
                <a:solidFill>
                  <a:schemeClr val="bg1"/>
                </a:solidFill>
              </a:defRPr>
            </a:lvl1pPr>
          </a:lstStyle>
          <a:p>
            <a:fld id="{06A27B9A-A3F5-49AC-812A-48CF3A1D9232}" type="slidenum">
              <a:rPr lang="en-SE" smtClean="0"/>
              <a:pPr/>
              <a:t>‹#›</a:t>
            </a:fld>
            <a:endParaRPr lang="en-SE"/>
          </a:p>
        </p:txBody>
      </p:sp>
      <p:pic>
        <p:nvPicPr>
          <p:cNvPr id="9" name="Bildobjekt 8">
            <a:extLst>
              <a:ext uri="{FF2B5EF4-FFF2-40B4-BE49-F238E27FC236}">
                <a16:creationId xmlns:a16="http://schemas.microsoft.com/office/drawing/2014/main" id="{49F202E2-807E-4A74-B0D3-83BBC027A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3" y="305009"/>
            <a:ext cx="1711637" cy="365125"/>
          </a:xfrm>
          <a:prstGeom prst="rect">
            <a:avLst/>
          </a:prstGeom>
        </p:spPr>
      </p:pic>
    </p:spTree>
    <p:extLst>
      <p:ext uri="{BB962C8B-B14F-4D97-AF65-F5344CB8AC3E}">
        <p14:creationId xmlns:p14="http://schemas.microsoft.com/office/powerpoint/2010/main" val="35357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Liten rubrik och innehåll grå utan våg">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sz="2400">
                <a:solidFill>
                  <a:schemeClr val="accent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Tree>
    <p:extLst>
      <p:ext uri="{BB962C8B-B14F-4D97-AF65-F5344CB8AC3E}">
        <p14:creationId xmlns:p14="http://schemas.microsoft.com/office/powerpoint/2010/main" val="372730778"/>
      </p:ext>
    </p:extLst>
  </p:cSld>
  <p:clrMapOvr>
    <a:masterClrMapping/>
  </p:clrMapOvr>
  <p:extLst>
    <p:ext uri="{DCECCB84-F9BA-43D5-87BE-67443E8EF086}">
      <p15:sldGuideLst xmlns:p15="http://schemas.microsoft.com/office/powerpoint/2012/main">
        <p15:guide id="1" orient="horz" pos="1389">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A3649F-4B68-49F7-93C8-3B4CDBEE24A3}"/>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37F9B2F3-2CA5-4F7A-ACAE-88247012DE5E}"/>
              </a:ext>
            </a:extLst>
          </p:cNvPr>
          <p:cNvSpPr>
            <a:spLocks noGrp="1"/>
          </p:cNvSpPr>
          <p:nvPr>
            <p:ph sz="half" idx="1"/>
          </p:nvPr>
        </p:nvSpPr>
        <p:spPr>
          <a:xfrm>
            <a:off x="976544" y="2219418"/>
            <a:ext cx="5043256" cy="395754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innehåll 3">
            <a:extLst>
              <a:ext uri="{FF2B5EF4-FFF2-40B4-BE49-F238E27FC236}">
                <a16:creationId xmlns:a16="http://schemas.microsoft.com/office/drawing/2014/main" id="{31596096-8586-4134-A50C-CD8DE21DAD93}"/>
              </a:ext>
            </a:extLst>
          </p:cNvPr>
          <p:cNvSpPr>
            <a:spLocks noGrp="1"/>
          </p:cNvSpPr>
          <p:nvPr>
            <p:ph sz="half" idx="2"/>
          </p:nvPr>
        </p:nvSpPr>
        <p:spPr>
          <a:xfrm>
            <a:off x="6172200" y="2219418"/>
            <a:ext cx="5181600" cy="395754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E91CC962-8680-4FB9-B2C7-307A76B7E6EC}"/>
              </a:ext>
            </a:extLst>
          </p:cNvPr>
          <p:cNvSpPr>
            <a:spLocks noGrp="1"/>
          </p:cNvSpPr>
          <p:nvPr>
            <p:ph type="dt" sz="half" idx="10"/>
          </p:nvPr>
        </p:nvSpPr>
        <p:spPr/>
        <p:txBody>
          <a:bodyPr/>
          <a:lstStyle/>
          <a:p>
            <a:fld id="{C8F3B1B8-7661-44B1-9B3C-99F897C28A07}" type="datetimeFigureOut">
              <a:rPr lang="en-SE" smtClean="0"/>
              <a:t>03/22/2024</a:t>
            </a:fld>
            <a:endParaRPr lang="en-SE"/>
          </a:p>
        </p:txBody>
      </p:sp>
      <p:sp>
        <p:nvSpPr>
          <p:cNvPr id="6" name="Platshållare för sidfot 5">
            <a:extLst>
              <a:ext uri="{FF2B5EF4-FFF2-40B4-BE49-F238E27FC236}">
                <a16:creationId xmlns:a16="http://schemas.microsoft.com/office/drawing/2014/main" id="{C352CFFC-74A0-40BE-9943-CBFB776EC60A}"/>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00A3A8E2-189A-4776-9F8C-E517C2D1B4DB}"/>
              </a:ext>
            </a:extLst>
          </p:cNvPr>
          <p:cNvSpPr>
            <a:spLocks noGrp="1"/>
          </p:cNvSpPr>
          <p:nvPr>
            <p:ph type="sldNum" sz="quarter" idx="12"/>
          </p:nvPr>
        </p:nvSpPr>
        <p:spPr/>
        <p:txBody>
          <a:bodyPr/>
          <a:lstStyle/>
          <a:p>
            <a:fld id="{06A27B9A-A3F5-49AC-812A-48CF3A1D9232}" type="slidenum">
              <a:rPr lang="en-SE" smtClean="0"/>
              <a:t>‹#›</a:t>
            </a:fld>
            <a:endParaRPr lang="en-SE"/>
          </a:p>
        </p:txBody>
      </p:sp>
      <p:sp>
        <p:nvSpPr>
          <p:cNvPr id="8" name="Våg 8">
            <a:extLst>
              <a:ext uri="{FF2B5EF4-FFF2-40B4-BE49-F238E27FC236}">
                <a16:creationId xmlns:a16="http://schemas.microsoft.com/office/drawing/2014/main" id="{7EF8D8EF-F302-49CA-B1F4-41BC6E0873A5}"/>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484581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delar utan vå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A3649F-4B68-49F7-93C8-3B4CDBEE24A3}"/>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37F9B2F3-2CA5-4F7A-ACAE-88247012DE5E}"/>
              </a:ext>
            </a:extLst>
          </p:cNvPr>
          <p:cNvSpPr>
            <a:spLocks noGrp="1"/>
          </p:cNvSpPr>
          <p:nvPr>
            <p:ph sz="half" idx="1"/>
          </p:nvPr>
        </p:nvSpPr>
        <p:spPr>
          <a:xfrm>
            <a:off x="976544" y="2219417"/>
            <a:ext cx="5043256" cy="39575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innehåll 3">
            <a:extLst>
              <a:ext uri="{FF2B5EF4-FFF2-40B4-BE49-F238E27FC236}">
                <a16:creationId xmlns:a16="http://schemas.microsoft.com/office/drawing/2014/main" id="{31596096-8586-4134-A50C-CD8DE21DAD93}"/>
              </a:ext>
            </a:extLst>
          </p:cNvPr>
          <p:cNvSpPr>
            <a:spLocks noGrp="1"/>
          </p:cNvSpPr>
          <p:nvPr>
            <p:ph sz="half" idx="2"/>
          </p:nvPr>
        </p:nvSpPr>
        <p:spPr>
          <a:xfrm>
            <a:off x="6172200" y="2219417"/>
            <a:ext cx="5181600" cy="39575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E91CC962-8680-4FB9-B2C7-307A76B7E6EC}"/>
              </a:ext>
            </a:extLst>
          </p:cNvPr>
          <p:cNvSpPr>
            <a:spLocks noGrp="1"/>
          </p:cNvSpPr>
          <p:nvPr>
            <p:ph type="dt" sz="half" idx="10"/>
          </p:nvPr>
        </p:nvSpPr>
        <p:spPr/>
        <p:txBody>
          <a:bodyPr/>
          <a:lstStyle/>
          <a:p>
            <a:fld id="{C8F3B1B8-7661-44B1-9B3C-99F897C28A07}" type="datetimeFigureOut">
              <a:rPr lang="en-SE" smtClean="0"/>
              <a:t>03/22/2024</a:t>
            </a:fld>
            <a:endParaRPr lang="en-SE"/>
          </a:p>
        </p:txBody>
      </p:sp>
      <p:sp>
        <p:nvSpPr>
          <p:cNvPr id="6" name="Platshållare för sidfot 5">
            <a:extLst>
              <a:ext uri="{FF2B5EF4-FFF2-40B4-BE49-F238E27FC236}">
                <a16:creationId xmlns:a16="http://schemas.microsoft.com/office/drawing/2014/main" id="{C352CFFC-74A0-40BE-9943-CBFB776EC60A}"/>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00A3A8E2-189A-4776-9F8C-E517C2D1B4DB}"/>
              </a:ext>
            </a:extLst>
          </p:cNvPr>
          <p:cNvSpPr>
            <a:spLocks noGrp="1"/>
          </p:cNvSpPr>
          <p:nvPr>
            <p:ph type="sldNum" sz="quarter" idx="12"/>
          </p:nvPr>
        </p:nvSpPr>
        <p:spPr/>
        <p:txBody>
          <a:bodyPr/>
          <a:lstStyle/>
          <a:p>
            <a:fld id="{06A27B9A-A3F5-49AC-812A-48CF3A1D9232}" type="slidenum">
              <a:rPr lang="en-SE" smtClean="0"/>
              <a:t>‹#›</a:t>
            </a:fld>
            <a:endParaRPr lang="en-SE"/>
          </a:p>
        </p:txBody>
      </p:sp>
    </p:spTree>
    <p:extLst>
      <p:ext uri="{BB962C8B-B14F-4D97-AF65-F5344CB8AC3E}">
        <p14:creationId xmlns:p14="http://schemas.microsoft.com/office/powerpoint/2010/main" val="148243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DCAA2BC4-5E2A-4C69-BD2A-D050FE50B649}"/>
              </a:ext>
            </a:extLst>
          </p:cNvPr>
          <p:cNvSpPr>
            <a:spLocks noGrp="1"/>
          </p:cNvSpPr>
          <p:nvPr>
            <p:ph type="pic" sz="quarter" idx="13" hasCustomPrompt="1"/>
          </p:nvPr>
        </p:nvSpPr>
        <p:spPr>
          <a:xfrm>
            <a:off x="7777163" y="647999"/>
            <a:ext cx="3576637" cy="5229017"/>
          </a:xfrm>
        </p:spPr>
        <p:txBody>
          <a:bodyPr/>
          <a:lstStyle>
            <a:lvl1pPr marL="0" indent="0">
              <a:buNone/>
              <a:defRPr sz="1400"/>
            </a:lvl1pPr>
          </a:lstStyle>
          <a:p>
            <a:r>
              <a:rPr lang="sv-SE"/>
              <a:t>Klicka på ikonen för att infoga en bild. Tänk på att bara använda bilder som du har rättighet att använda.</a:t>
            </a:r>
            <a:endParaRPr lang="en-SE"/>
          </a:p>
        </p:txBody>
      </p:sp>
      <p:sp>
        <p:nvSpPr>
          <p:cNvPr id="2" name="Rubrik 1">
            <a:extLst>
              <a:ext uri="{FF2B5EF4-FFF2-40B4-BE49-F238E27FC236}">
                <a16:creationId xmlns:a16="http://schemas.microsoft.com/office/drawing/2014/main" id="{DCA3649F-4B68-49F7-93C8-3B4CDBEE24A3}"/>
              </a:ext>
            </a:extLst>
          </p:cNvPr>
          <p:cNvSpPr>
            <a:spLocks noGrp="1"/>
          </p:cNvSpPr>
          <p:nvPr>
            <p:ph type="title"/>
          </p:nvPr>
        </p:nvSpPr>
        <p:spPr>
          <a:xfrm>
            <a:off x="976544" y="648000"/>
            <a:ext cx="6409677" cy="1343623"/>
          </a:xfrm>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37F9B2F3-2CA5-4F7A-ACAE-88247012DE5E}"/>
              </a:ext>
            </a:extLst>
          </p:cNvPr>
          <p:cNvSpPr>
            <a:spLocks noGrp="1"/>
          </p:cNvSpPr>
          <p:nvPr>
            <p:ph sz="half" idx="1"/>
          </p:nvPr>
        </p:nvSpPr>
        <p:spPr>
          <a:xfrm>
            <a:off x="976543" y="2219418"/>
            <a:ext cx="6409677" cy="395754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E91CC962-8680-4FB9-B2C7-307A76B7E6EC}"/>
              </a:ext>
            </a:extLst>
          </p:cNvPr>
          <p:cNvSpPr>
            <a:spLocks noGrp="1"/>
          </p:cNvSpPr>
          <p:nvPr>
            <p:ph type="dt" sz="half" idx="10"/>
          </p:nvPr>
        </p:nvSpPr>
        <p:spPr/>
        <p:txBody>
          <a:bodyPr/>
          <a:lstStyle/>
          <a:p>
            <a:fld id="{C8F3B1B8-7661-44B1-9B3C-99F897C28A07}" type="datetimeFigureOut">
              <a:rPr lang="en-SE" smtClean="0"/>
              <a:t>03/22/2024</a:t>
            </a:fld>
            <a:endParaRPr lang="en-SE"/>
          </a:p>
        </p:txBody>
      </p:sp>
      <p:sp>
        <p:nvSpPr>
          <p:cNvPr id="6" name="Platshållare för sidfot 5">
            <a:extLst>
              <a:ext uri="{FF2B5EF4-FFF2-40B4-BE49-F238E27FC236}">
                <a16:creationId xmlns:a16="http://schemas.microsoft.com/office/drawing/2014/main" id="{C352CFFC-74A0-40BE-9943-CBFB776EC60A}"/>
              </a:ext>
            </a:extLst>
          </p:cNvPr>
          <p:cNvSpPr>
            <a:spLocks noGrp="1"/>
          </p:cNvSpPr>
          <p:nvPr>
            <p:ph type="ftr" sz="quarter" idx="11"/>
          </p:nvPr>
        </p:nvSpPr>
        <p:spPr>
          <a:xfrm>
            <a:off x="3872273" y="6320838"/>
            <a:ext cx="3513948" cy="365125"/>
          </a:xfrm>
        </p:spPr>
        <p:txBody>
          <a:bodyPr/>
          <a:lstStyle/>
          <a:p>
            <a:endParaRPr lang="en-SE"/>
          </a:p>
        </p:txBody>
      </p:sp>
      <p:sp>
        <p:nvSpPr>
          <p:cNvPr id="7" name="Platshållare för bildnummer 6">
            <a:extLst>
              <a:ext uri="{FF2B5EF4-FFF2-40B4-BE49-F238E27FC236}">
                <a16:creationId xmlns:a16="http://schemas.microsoft.com/office/drawing/2014/main" id="{00A3A8E2-189A-4776-9F8C-E517C2D1B4DB}"/>
              </a:ext>
            </a:extLst>
          </p:cNvPr>
          <p:cNvSpPr>
            <a:spLocks noGrp="1"/>
          </p:cNvSpPr>
          <p:nvPr>
            <p:ph type="sldNum" sz="quarter" idx="12"/>
          </p:nvPr>
        </p:nvSpPr>
        <p:spPr/>
        <p:txBody>
          <a:bodyPr/>
          <a:lstStyle/>
          <a:p>
            <a:fld id="{06A27B9A-A3F5-49AC-812A-48CF3A1D9232}" type="slidenum">
              <a:rPr lang="en-SE" smtClean="0"/>
              <a:t>‹#›</a:t>
            </a:fld>
            <a:endParaRPr lang="en-SE"/>
          </a:p>
        </p:txBody>
      </p:sp>
      <p:sp>
        <p:nvSpPr>
          <p:cNvPr id="12" name="Platshållare för text 11">
            <a:extLst>
              <a:ext uri="{FF2B5EF4-FFF2-40B4-BE49-F238E27FC236}">
                <a16:creationId xmlns:a16="http://schemas.microsoft.com/office/drawing/2014/main" id="{174FB355-BDA0-4F33-BF2D-A8F6DAAB8905}"/>
              </a:ext>
            </a:extLst>
          </p:cNvPr>
          <p:cNvSpPr>
            <a:spLocks noGrp="1"/>
          </p:cNvSpPr>
          <p:nvPr>
            <p:ph type="body" sz="quarter" idx="14" hasCustomPrompt="1"/>
          </p:nvPr>
        </p:nvSpPr>
        <p:spPr>
          <a:xfrm>
            <a:off x="7777162" y="5911850"/>
            <a:ext cx="3576637" cy="265113"/>
          </a:xfrm>
        </p:spPr>
        <p:txBody>
          <a:bodyPr/>
          <a:lstStyle>
            <a:lvl1pPr marL="0" indent="0">
              <a:buNone/>
              <a:defRPr sz="1200"/>
            </a:lvl1pPr>
          </a:lstStyle>
          <a:p>
            <a:pPr lvl="0"/>
            <a:r>
              <a:rPr lang="sv-SE"/>
              <a:t>Klicka och ange bildtext</a:t>
            </a:r>
            <a:endParaRPr lang="en-SE"/>
          </a:p>
        </p:txBody>
      </p:sp>
    </p:spTree>
    <p:extLst>
      <p:ext uri="{BB962C8B-B14F-4D97-AF65-F5344CB8AC3E}">
        <p14:creationId xmlns:p14="http://schemas.microsoft.com/office/powerpoint/2010/main" val="355682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DCAA2BC4-5E2A-4C69-BD2A-D050FE50B649}"/>
              </a:ext>
            </a:extLst>
          </p:cNvPr>
          <p:cNvSpPr>
            <a:spLocks noGrp="1"/>
          </p:cNvSpPr>
          <p:nvPr>
            <p:ph type="pic" sz="quarter" idx="13" hasCustomPrompt="1"/>
          </p:nvPr>
        </p:nvSpPr>
        <p:spPr>
          <a:xfrm>
            <a:off x="971791" y="2219417"/>
            <a:ext cx="3576637" cy="3657599"/>
          </a:xfrm>
        </p:spPr>
        <p:txBody>
          <a:bodyPr/>
          <a:lstStyle>
            <a:lvl1pPr marL="0" indent="0">
              <a:buNone/>
              <a:defRPr sz="1400"/>
            </a:lvl1pPr>
          </a:lstStyle>
          <a:p>
            <a:r>
              <a:rPr lang="sv-SE"/>
              <a:t>Klicka på ikonen för att infoga en bild. Tänk på att bara använda bilder som du har rättighet att använda.</a:t>
            </a:r>
            <a:endParaRPr lang="en-SE"/>
          </a:p>
        </p:txBody>
      </p:sp>
      <p:sp>
        <p:nvSpPr>
          <p:cNvPr id="2" name="Rubrik 1">
            <a:extLst>
              <a:ext uri="{FF2B5EF4-FFF2-40B4-BE49-F238E27FC236}">
                <a16:creationId xmlns:a16="http://schemas.microsoft.com/office/drawing/2014/main" id="{DCA3649F-4B68-49F7-93C8-3B4CDBEE24A3}"/>
              </a:ext>
            </a:extLst>
          </p:cNvPr>
          <p:cNvSpPr>
            <a:spLocks noGrp="1"/>
          </p:cNvSpPr>
          <p:nvPr>
            <p:ph type="title"/>
          </p:nvPr>
        </p:nvSpPr>
        <p:spPr>
          <a:xfrm>
            <a:off x="976544" y="648000"/>
            <a:ext cx="10390940" cy="1343623"/>
          </a:xfrm>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37F9B2F3-2CA5-4F7A-ACAE-88247012DE5E}"/>
              </a:ext>
            </a:extLst>
          </p:cNvPr>
          <p:cNvSpPr>
            <a:spLocks noGrp="1"/>
          </p:cNvSpPr>
          <p:nvPr>
            <p:ph sz="half" idx="1"/>
          </p:nvPr>
        </p:nvSpPr>
        <p:spPr>
          <a:xfrm>
            <a:off x="4957807" y="2219417"/>
            <a:ext cx="6409677" cy="395754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E91CC962-8680-4FB9-B2C7-307A76B7E6EC}"/>
              </a:ext>
            </a:extLst>
          </p:cNvPr>
          <p:cNvSpPr>
            <a:spLocks noGrp="1"/>
          </p:cNvSpPr>
          <p:nvPr>
            <p:ph type="dt" sz="half" idx="10"/>
          </p:nvPr>
        </p:nvSpPr>
        <p:spPr/>
        <p:txBody>
          <a:bodyPr/>
          <a:lstStyle/>
          <a:p>
            <a:fld id="{C8F3B1B8-7661-44B1-9B3C-99F897C28A07}" type="datetimeFigureOut">
              <a:rPr lang="en-SE" smtClean="0"/>
              <a:t>03/22/2024</a:t>
            </a:fld>
            <a:endParaRPr lang="en-SE"/>
          </a:p>
        </p:txBody>
      </p:sp>
      <p:sp>
        <p:nvSpPr>
          <p:cNvPr id="6" name="Platshållare för sidfot 5">
            <a:extLst>
              <a:ext uri="{FF2B5EF4-FFF2-40B4-BE49-F238E27FC236}">
                <a16:creationId xmlns:a16="http://schemas.microsoft.com/office/drawing/2014/main" id="{C352CFFC-74A0-40BE-9943-CBFB776EC60A}"/>
              </a:ext>
            </a:extLst>
          </p:cNvPr>
          <p:cNvSpPr>
            <a:spLocks noGrp="1"/>
          </p:cNvSpPr>
          <p:nvPr>
            <p:ph type="ftr" sz="quarter" idx="11"/>
          </p:nvPr>
        </p:nvSpPr>
        <p:spPr>
          <a:xfrm>
            <a:off x="3872273" y="6320838"/>
            <a:ext cx="3513948" cy="365125"/>
          </a:xfrm>
        </p:spPr>
        <p:txBody>
          <a:bodyPr/>
          <a:lstStyle/>
          <a:p>
            <a:endParaRPr lang="en-SE"/>
          </a:p>
        </p:txBody>
      </p:sp>
      <p:sp>
        <p:nvSpPr>
          <p:cNvPr id="7" name="Platshållare för bildnummer 6">
            <a:extLst>
              <a:ext uri="{FF2B5EF4-FFF2-40B4-BE49-F238E27FC236}">
                <a16:creationId xmlns:a16="http://schemas.microsoft.com/office/drawing/2014/main" id="{00A3A8E2-189A-4776-9F8C-E517C2D1B4DB}"/>
              </a:ext>
            </a:extLst>
          </p:cNvPr>
          <p:cNvSpPr>
            <a:spLocks noGrp="1"/>
          </p:cNvSpPr>
          <p:nvPr>
            <p:ph type="sldNum" sz="quarter" idx="12"/>
          </p:nvPr>
        </p:nvSpPr>
        <p:spPr/>
        <p:txBody>
          <a:bodyPr/>
          <a:lstStyle/>
          <a:p>
            <a:fld id="{06A27B9A-A3F5-49AC-812A-48CF3A1D9232}" type="slidenum">
              <a:rPr lang="en-SE" smtClean="0"/>
              <a:t>‹#›</a:t>
            </a:fld>
            <a:endParaRPr lang="en-SE"/>
          </a:p>
        </p:txBody>
      </p:sp>
      <p:sp>
        <p:nvSpPr>
          <p:cNvPr id="12" name="Platshållare för text 11">
            <a:extLst>
              <a:ext uri="{FF2B5EF4-FFF2-40B4-BE49-F238E27FC236}">
                <a16:creationId xmlns:a16="http://schemas.microsoft.com/office/drawing/2014/main" id="{174FB355-BDA0-4F33-BF2D-A8F6DAAB8905}"/>
              </a:ext>
            </a:extLst>
          </p:cNvPr>
          <p:cNvSpPr>
            <a:spLocks noGrp="1"/>
          </p:cNvSpPr>
          <p:nvPr>
            <p:ph type="body" sz="quarter" idx="14" hasCustomPrompt="1"/>
          </p:nvPr>
        </p:nvSpPr>
        <p:spPr>
          <a:xfrm>
            <a:off x="971790" y="5911850"/>
            <a:ext cx="3576637" cy="265113"/>
          </a:xfrm>
        </p:spPr>
        <p:txBody>
          <a:bodyPr/>
          <a:lstStyle>
            <a:lvl1pPr marL="0" indent="0">
              <a:buNone/>
              <a:defRPr sz="1200"/>
            </a:lvl1pPr>
          </a:lstStyle>
          <a:p>
            <a:pPr lvl="0"/>
            <a:r>
              <a:rPr lang="sv-SE"/>
              <a:t>Klicka och ange bildtext</a:t>
            </a:r>
            <a:endParaRPr lang="en-SE"/>
          </a:p>
        </p:txBody>
      </p:sp>
    </p:spTree>
    <p:extLst>
      <p:ext uri="{BB962C8B-B14F-4D97-AF65-F5344CB8AC3E}">
        <p14:creationId xmlns:p14="http://schemas.microsoft.com/office/powerpoint/2010/main" val="3884377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7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33D6B4-FD41-4E20-A67A-8E5B29CB21A5}"/>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datum 2">
            <a:extLst>
              <a:ext uri="{FF2B5EF4-FFF2-40B4-BE49-F238E27FC236}">
                <a16:creationId xmlns:a16="http://schemas.microsoft.com/office/drawing/2014/main" id="{86B3A78B-D742-439C-B878-61E99B8D4F87}"/>
              </a:ext>
            </a:extLst>
          </p:cNvPr>
          <p:cNvSpPr>
            <a:spLocks noGrp="1"/>
          </p:cNvSpPr>
          <p:nvPr>
            <p:ph type="dt" sz="half" idx="10"/>
          </p:nvPr>
        </p:nvSpPr>
        <p:spPr/>
        <p:txBody>
          <a:bodyPr/>
          <a:lstStyle/>
          <a:p>
            <a:fld id="{C8F3B1B8-7661-44B1-9B3C-99F897C28A07}" type="datetimeFigureOut">
              <a:rPr lang="en-SE" smtClean="0"/>
              <a:t>03/22/2024</a:t>
            </a:fld>
            <a:endParaRPr lang="en-SE"/>
          </a:p>
        </p:txBody>
      </p:sp>
      <p:sp>
        <p:nvSpPr>
          <p:cNvPr id="4" name="Platshållare för sidfot 3">
            <a:extLst>
              <a:ext uri="{FF2B5EF4-FFF2-40B4-BE49-F238E27FC236}">
                <a16:creationId xmlns:a16="http://schemas.microsoft.com/office/drawing/2014/main" id="{40023050-EC98-4CF0-B892-1ABABA0B4187}"/>
              </a:ext>
            </a:extLst>
          </p:cNvPr>
          <p:cNvSpPr>
            <a:spLocks noGrp="1"/>
          </p:cNvSpPr>
          <p:nvPr>
            <p:ph type="ftr" sz="quarter" idx="11"/>
          </p:nvPr>
        </p:nvSpPr>
        <p:spPr/>
        <p:txBody>
          <a:bodyPr/>
          <a:lstStyle/>
          <a:p>
            <a:endParaRPr lang="en-SE"/>
          </a:p>
        </p:txBody>
      </p:sp>
      <p:sp>
        <p:nvSpPr>
          <p:cNvPr id="5" name="Platshållare för bildnummer 4">
            <a:extLst>
              <a:ext uri="{FF2B5EF4-FFF2-40B4-BE49-F238E27FC236}">
                <a16:creationId xmlns:a16="http://schemas.microsoft.com/office/drawing/2014/main" id="{C4A687EE-1B86-4A38-AB73-A794FE43BB88}"/>
              </a:ext>
            </a:extLst>
          </p:cNvPr>
          <p:cNvSpPr>
            <a:spLocks noGrp="1"/>
          </p:cNvSpPr>
          <p:nvPr>
            <p:ph type="sldNum" sz="quarter" idx="12"/>
          </p:nvPr>
        </p:nvSpPr>
        <p:spPr/>
        <p:txBody>
          <a:bodyPr/>
          <a:lstStyle/>
          <a:p>
            <a:fld id="{06A27B9A-A3F5-49AC-812A-48CF3A1D9232}" type="slidenum">
              <a:rPr lang="en-SE" smtClean="0"/>
              <a:t>‹#›</a:t>
            </a:fld>
            <a:endParaRPr lang="en-SE"/>
          </a:p>
        </p:txBody>
      </p:sp>
      <p:sp>
        <p:nvSpPr>
          <p:cNvPr id="6" name="Våg 8">
            <a:extLst>
              <a:ext uri="{FF2B5EF4-FFF2-40B4-BE49-F238E27FC236}">
                <a16:creationId xmlns:a16="http://schemas.microsoft.com/office/drawing/2014/main" id="{FA8438B6-D0D5-49D9-9989-BC9C979ECD40}"/>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624660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a:xfrm>
            <a:off x="976544" y="256330"/>
            <a:ext cx="10377256" cy="572883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
        <p:nvSpPr>
          <p:cNvPr id="7" name="Våg 8">
            <a:extLst>
              <a:ext uri="{FF2B5EF4-FFF2-40B4-BE49-F238E27FC236}">
                <a16:creationId xmlns:a16="http://schemas.microsoft.com/office/drawing/2014/main" id="{C9903AC1-F438-48A8-AD56-66A394009064}"/>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50962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ast innehåll utan vå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a:xfrm>
            <a:off x="976544" y="256330"/>
            <a:ext cx="10377256" cy="572883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Tree>
    <p:extLst>
      <p:ext uri="{BB962C8B-B14F-4D97-AF65-F5344CB8AC3E}">
        <p14:creationId xmlns:p14="http://schemas.microsoft.com/office/powerpoint/2010/main" val="2654831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rerad rubrik vit">
    <p:bg>
      <p:bgPr>
        <a:solidFill>
          <a:schemeClr val="bg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F3CBA5C-6B22-4F0C-87D7-6509807D9829}"/>
              </a:ext>
            </a:extLst>
          </p:cNvPr>
          <p:cNvSpPr>
            <a:spLocks noGrp="1"/>
          </p:cNvSpPr>
          <p:nvPr>
            <p:ph type="dt" sz="half" idx="10"/>
          </p:nvPr>
        </p:nvSpPr>
        <p:spPr/>
        <p:txBody>
          <a:bodyPr/>
          <a:lstStyle/>
          <a:p>
            <a:fld id="{C8F3B1B8-7661-44B1-9B3C-99F897C28A07}" type="datetimeFigureOut">
              <a:rPr lang="en-SE" smtClean="0"/>
              <a:t>03/22/2024</a:t>
            </a:fld>
            <a:endParaRPr lang="en-SE"/>
          </a:p>
        </p:txBody>
      </p:sp>
      <p:sp>
        <p:nvSpPr>
          <p:cNvPr id="3" name="Platshållare för sidfot 2">
            <a:extLst>
              <a:ext uri="{FF2B5EF4-FFF2-40B4-BE49-F238E27FC236}">
                <a16:creationId xmlns:a16="http://schemas.microsoft.com/office/drawing/2014/main" id="{33616548-D38B-4C25-855D-10FE2C8D9906}"/>
              </a:ext>
            </a:extLst>
          </p:cNvPr>
          <p:cNvSpPr>
            <a:spLocks noGrp="1"/>
          </p:cNvSpPr>
          <p:nvPr>
            <p:ph type="ftr" sz="quarter" idx="11"/>
          </p:nvPr>
        </p:nvSpPr>
        <p:spPr/>
        <p:txBody>
          <a:bodyPr/>
          <a:lstStyle/>
          <a:p>
            <a:endParaRPr lang="en-SE"/>
          </a:p>
        </p:txBody>
      </p:sp>
      <p:sp>
        <p:nvSpPr>
          <p:cNvPr id="4" name="Platshållare för bildnummer 3">
            <a:extLst>
              <a:ext uri="{FF2B5EF4-FFF2-40B4-BE49-F238E27FC236}">
                <a16:creationId xmlns:a16="http://schemas.microsoft.com/office/drawing/2014/main" id="{3C82FB50-8AB3-44C9-8EFA-35B8AB43855D}"/>
              </a:ext>
            </a:extLst>
          </p:cNvPr>
          <p:cNvSpPr>
            <a:spLocks noGrp="1"/>
          </p:cNvSpPr>
          <p:nvPr>
            <p:ph type="sldNum" sz="quarter" idx="12"/>
          </p:nvPr>
        </p:nvSpPr>
        <p:spPr/>
        <p:txBody>
          <a:bodyPr/>
          <a:lstStyle/>
          <a:p>
            <a:fld id="{06A27B9A-A3F5-49AC-812A-48CF3A1D9232}" type="slidenum">
              <a:rPr lang="en-SE" smtClean="0"/>
              <a:t>‹#›</a:t>
            </a:fld>
            <a:endParaRPr lang="en-SE"/>
          </a:p>
        </p:txBody>
      </p:sp>
      <p:sp>
        <p:nvSpPr>
          <p:cNvPr id="10" name="Rubrik 9">
            <a:extLst>
              <a:ext uri="{FF2B5EF4-FFF2-40B4-BE49-F238E27FC236}">
                <a16:creationId xmlns:a16="http://schemas.microsoft.com/office/drawing/2014/main" id="{533A9F7A-B4FC-42AB-ADF3-A6AFD6D024A3}"/>
              </a:ext>
            </a:extLst>
          </p:cNvPr>
          <p:cNvSpPr>
            <a:spLocks noGrp="1"/>
          </p:cNvSpPr>
          <p:nvPr>
            <p:ph type="title"/>
          </p:nvPr>
        </p:nvSpPr>
        <p:spPr>
          <a:xfrm>
            <a:off x="976545" y="2486892"/>
            <a:ext cx="9472472" cy="1343623"/>
          </a:xfrm>
        </p:spPr>
        <p:txBody>
          <a:bodyPr/>
          <a:lstStyle>
            <a:lvl1pPr algn="ctr">
              <a:defRPr>
                <a:solidFill>
                  <a:schemeClr val="tx1"/>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2707680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entrerad rubrik grön">
    <p:bg>
      <p:bgPr>
        <a:solidFill>
          <a:schemeClr val="accent1"/>
        </a:solidFill>
        <a:effectLst/>
      </p:bgPr>
    </p:bg>
    <p:spTree>
      <p:nvGrpSpPr>
        <p:cNvPr id="1" name=""/>
        <p:cNvGrpSpPr/>
        <p:nvPr/>
      </p:nvGrpSpPr>
      <p:grpSpPr>
        <a:xfrm>
          <a:off x="0" y="0"/>
          <a:ext cx="0" cy="0"/>
          <a:chOff x="0" y="0"/>
          <a:chExt cx="0" cy="0"/>
        </a:xfrm>
      </p:grpSpPr>
      <p:sp>
        <p:nvSpPr>
          <p:cNvPr id="8" name="Våg 8">
            <a:extLst>
              <a:ext uri="{FF2B5EF4-FFF2-40B4-BE49-F238E27FC236}">
                <a16:creationId xmlns:a16="http://schemas.microsoft.com/office/drawing/2014/main" id="{5E99FEB3-7F08-4A91-B379-A1A54DA2236A}"/>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SE"/>
          </a:p>
        </p:txBody>
      </p:sp>
      <p:sp>
        <p:nvSpPr>
          <p:cNvPr id="2" name="Platshållare för datum 1">
            <a:extLst>
              <a:ext uri="{FF2B5EF4-FFF2-40B4-BE49-F238E27FC236}">
                <a16:creationId xmlns:a16="http://schemas.microsoft.com/office/drawing/2014/main" id="{5F3CBA5C-6B22-4F0C-87D7-6509807D9829}"/>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03/22/2024</a:t>
            </a:fld>
            <a:endParaRPr lang="en-SE"/>
          </a:p>
        </p:txBody>
      </p:sp>
      <p:sp>
        <p:nvSpPr>
          <p:cNvPr id="3" name="Platshållare för sidfot 2">
            <a:extLst>
              <a:ext uri="{FF2B5EF4-FFF2-40B4-BE49-F238E27FC236}">
                <a16:creationId xmlns:a16="http://schemas.microsoft.com/office/drawing/2014/main" id="{33616548-D38B-4C25-855D-10FE2C8D9906}"/>
              </a:ext>
            </a:extLst>
          </p:cNvPr>
          <p:cNvSpPr>
            <a:spLocks noGrp="1"/>
          </p:cNvSpPr>
          <p:nvPr>
            <p:ph type="ftr" sz="quarter" idx="11"/>
          </p:nvPr>
        </p:nvSpPr>
        <p:spPr/>
        <p:txBody>
          <a:bodyPr/>
          <a:lstStyle>
            <a:lvl1pPr>
              <a:defRPr>
                <a:solidFill>
                  <a:schemeClr val="bg1"/>
                </a:solidFill>
              </a:defRPr>
            </a:lvl1pPr>
          </a:lstStyle>
          <a:p>
            <a:endParaRPr lang="en-SE"/>
          </a:p>
        </p:txBody>
      </p:sp>
      <p:sp>
        <p:nvSpPr>
          <p:cNvPr id="4" name="Platshållare för bildnummer 3">
            <a:extLst>
              <a:ext uri="{FF2B5EF4-FFF2-40B4-BE49-F238E27FC236}">
                <a16:creationId xmlns:a16="http://schemas.microsoft.com/office/drawing/2014/main" id="{3C82FB50-8AB3-44C9-8EFA-35B8AB43855D}"/>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a:p>
        </p:txBody>
      </p:sp>
      <p:sp>
        <p:nvSpPr>
          <p:cNvPr id="10" name="Rubrik 9">
            <a:extLst>
              <a:ext uri="{FF2B5EF4-FFF2-40B4-BE49-F238E27FC236}">
                <a16:creationId xmlns:a16="http://schemas.microsoft.com/office/drawing/2014/main" id="{533A9F7A-B4FC-42AB-ADF3-A6AFD6D024A3}"/>
              </a:ext>
            </a:extLst>
          </p:cNvPr>
          <p:cNvSpPr>
            <a:spLocks noGrp="1"/>
          </p:cNvSpPr>
          <p:nvPr>
            <p:ph type="title"/>
          </p:nvPr>
        </p:nvSpPr>
        <p:spPr>
          <a:xfrm>
            <a:off x="976545" y="2486892"/>
            <a:ext cx="9472472" cy="1343623"/>
          </a:xfrm>
        </p:spPr>
        <p:txBody>
          <a:bodyPr/>
          <a:lstStyle>
            <a:lvl1pPr algn="ctr">
              <a:defRPr>
                <a:solidFill>
                  <a:schemeClr val="bg1"/>
                </a:solidFill>
              </a:defRPr>
            </a:lvl1pPr>
          </a:lstStyle>
          <a:p>
            <a:r>
              <a:rPr lang="sv-SE"/>
              <a:t>Klicka här för att ändra mall för rubrikformat</a:t>
            </a:r>
            <a:endParaRPr lang="en-SE"/>
          </a:p>
        </p:txBody>
      </p:sp>
      <p:pic>
        <p:nvPicPr>
          <p:cNvPr id="6" name="Bildobjekt 5">
            <a:extLst>
              <a:ext uri="{FF2B5EF4-FFF2-40B4-BE49-F238E27FC236}">
                <a16:creationId xmlns:a16="http://schemas.microsoft.com/office/drawing/2014/main" id="{AF1B6B6C-889B-4B91-8529-104AF4A6DA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756" y="6230413"/>
            <a:ext cx="1711637" cy="365125"/>
          </a:xfrm>
          <a:prstGeom prst="rect">
            <a:avLst/>
          </a:prstGeom>
        </p:spPr>
      </p:pic>
    </p:spTree>
    <p:extLst>
      <p:ext uri="{BB962C8B-B14F-4D97-AF65-F5344CB8AC3E}">
        <p14:creationId xmlns:p14="http://schemas.microsoft.com/office/powerpoint/2010/main" val="379707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
        <p:nvSpPr>
          <p:cNvPr id="7" name="Våg 8">
            <a:extLst>
              <a:ext uri="{FF2B5EF4-FFF2-40B4-BE49-F238E27FC236}">
                <a16:creationId xmlns:a16="http://schemas.microsoft.com/office/drawing/2014/main" id="{BB78275E-D9A3-4327-A9B1-43CEC8C71075}"/>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706676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rerad rubrik grå">
    <p:bg>
      <p:bgPr>
        <a:solidFill>
          <a:schemeClr val="bg1">
            <a:lumMod val="95000"/>
          </a:schemeClr>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F3CBA5C-6B22-4F0C-87D7-6509807D9829}"/>
              </a:ext>
            </a:extLst>
          </p:cNvPr>
          <p:cNvSpPr>
            <a:spLocks noGrp="1"/>
          </p:cNvSpPr>
          <p:nvPr>
            <p:ph type="dt" sz="half" idx="10"/>
          </p:nvPr>
        </p:nvSpPr>
        <p:spPr/>
        <p:txBody>
          <a:bodyPr/>
          <a:lstStyle/>
          <a:p>
            <a:fld id="{C8F3B1B8-7661-44B1-9B3C-99F897C28A07}" type="datetimeFigureOut">
              <a:rPr lang="en-SE" smtClean="0"/>
              <a:t>03/22/2024</a:t>
            </a:fld>
            <a:endParaRPr lang="en-SE"/>
          </a:p>
        </p:txBody>
      </p:sp>
      <p:sp>
        <p:nvSpPr>
          <p:cNvPr id="3" name="Platshållare för sidfot 2">
            <a:extLst>
              <a:ext uri="{FF2B5EF4-FFF2-40B4-BE49-F238E27FC236}">
                <a16:creationId xmlns:a16="http://schemas.microsoft.com/office/drawing/2014/main" id="{33616548-D38B-4C25-855D-10FE2C8D9906}"/>
              </a:ext>
            </a:extLst>
          </p:cNvPr>
          <p:cNvSpPr>
            <a:spLocks noGrp="1"/>
          </p:cNvSpPr>
          <p:nvPr>
            <p:ph type="ftr" sz="quarter" idx="11"/>
          </p:nvPr>
        </p:nvSpPr>
        <p:spPr/>
        <p:txBody>
          <a:bodyPr/>
          <a:lstStyle/>
          <a:p>
            <a:endParaRPr lang="en-SE"/>
          </a:p>
        </p:txBody>
      </p:sp>
      <p:sp>
        <p:nvSpPr>
          <p:cNvPr id="4" name="Platshållare för bildnummer 3">
            <a:extLst>
              <a:ext uri="{FF2B5EF4-FFF2-40B4-BE49-F238E27FC236}">
                <a16:creationId xmlns:a16="http://schemas.microsoft.com/office/drawing/2014/main" id="{3C82FB50-8AB3-44C9-8EFA-35B8AB43855D}"/>
              </a:ext>
            </a:extLst>
          </p:cNvPr>
          <p:cNvSpPr>
            <a:spLocks noGrp="1"/>
          </p:cNvSpPr>
          <p:nvPr>
            <p:ph type="sldNum" sz="quarter" idx="12"/>
          </p:nvPr>
        </p:nvSpPr>
        <p:spPr/>
        <p:txBody>
          <a:bodyPr/>
          <a:lstStyle/>
          <a:p>
            <a:fld id="{06A27B9A-A3F5-49AC-812A-48CF3A1D9232}" type="slidenum">
              <a:rPr lang="en-SE" smtClean="0"/>
              <a:t>‹#›</a:t>
            </a:fld>
            <a:endParaRPr lang="en-SE"/>
          </a:p>
        </p:txBody>
      </p:sp>
      <p:sp>
        <p:nvSpPr>
          <p:cNvPr id="10" name="Rubrik 9">
            <a:extLst>
              <a:ext uri="{FF2B5EF4-FFF2-40B4-BE49-F238E27FC236}">
                <a16:creationId xmlns:a16="http://schemas.microsoft.com/office/drawing/2014/main" id="{533A9F7A-B4FC-42AB-ADF3-A6AFD6D024A3}"/>
              </a:ext>
            </a:extLst>
          </p:cNvPr>
          <p:cNvSpPr>
            <a:spLocks noGrp="1"/>
          </p:cNvSpPr>
          <p:nvPr>
            <p:ph type="title"/>
          </p:nvPr>
        </p:nvSpPr>
        <p:spPr>
          <a:xfrm>
            <a:off x="976545" y="2486892"/>
            <a:ext cx="9472472" cy="1343623"/>
          </a:xfrm>
        </p:spPr>
        <p:txBody>
          <a:bodyPr/>
          <a:lstStyle>
            <a:lvl1pPr algn="ctr">
              <a:defRPr>
                <a:solidFill>
                  <a:schemeClr val="tx1"/>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1052099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foto">
    <p:bg>
      <p:bgPr>
        <a:solidFill>
          <a:schemeClr val="accent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1EB8C76-923B-41FD-8B29-ED892677F009}"/>
              </a:ext>
            </a:extLst>
          </p:cNvPr>
          <p:cNvSpPr>
            <a:spLocks noGrp="1"/>
          </p:cNvSpPr>
          <p:nvPr>
            <p:ph type="pic" sz="quarter" idx="10" hasCustomPrompt="1"/>
          </p:nvPr>
        </p:nvSpPr>
        <p:spPr>
          <a:xfrm>
            <a:off x="0" y="0"/>
            <a:ext cx="12192000" cy="6858000"/>
          </a:xfrm>
        </p:spPr>
        <p:txBody>
          <a:bodyPr/>
          <a:lstStyle>
            <a:lvl1pPr marL="0" indent="0">
              <a:buNone/>
              <a:defRPr>
                <a:solidFill>
                  <a:schemeClr val="bg1"/>
                </a:solidFill>
              </a:defRPr>
            </a:lvl1pPr>
          </a:lstStyle>
          <a:p>
            <a:r>
              <a:rPr lang="sv-SE"/>
              <a:t>Klicka på ikonen för att infoga ett foto</a:t>
            </a:r>
            <a:endParaRPr lang="en-SE"/>
          </a:p>
        </p:txBody>
      </p:sp>
      <p:sp>
        <p:nvSpPr>
          <p:cNvPr id="2" name="Rubrik 1">
            <a:extLst>
              <a:ext uri="{FF2B5EF4-FFF2-40B4-BE49-F238E27FC236}">
                <a16:creationId xmlns:a16="http://schemas.microsoft.com/office/drawing/2014/main" id="{9CB75503-8D24-4545-9CE9-AE57D18B49C8}"/>
              </a:ext>
            </a:extLst>
          </p:cNvPr>
          <p:cNvSpPr>
            <a:spLocks noGrp="1"/>
          </p:cNvSpPr>
          <p:nvPr>
            <p:ph type="ctrTitle"/>
          </p:nvPr>
        </p:nvSpPr>
        <p:spPr>
          <a:xfrm>
            <a:off x="941374" y="2166840"/>
            <a:ext cx="10412426" cy="1262160"/>
          </a:xfrm>
        </p:spPr>
        <p:txBody>
          <a:bodyPr anchor="t" anchorCtr="0">
            <a:noAutofit/>
          </a:bodyPr>
          <a:lstStyle>
            <a:lvl1pPr algn="l">
              <a:defRPr sz="4800" b="1">
                <a:solidFill>
                  <a:schemeClr val="bg1"/>
                </a:solidFill>
              </a:defRPr>
            </a:lvl1pPr>
          </a:lstStyle>
          <a:p>
            <a:r>
              <a:rPr lang="sv-SE"/>
              <a:t>Klicka här för att ändra mall för rubrikformat</a:t>
            </a:r>
            <a:endParaRPr lang="en-SE"/>
          </a:p>
        </p:txBody>
      </p:sp>
      <p:sp>
        <p:nvSpPr>
          <p:cNvPr id="3" name="Underrubrik 2">
            <a:extLst>
              <a:ext uri="{FF2B5EF4-FFF2-40B4-BE49-F238E27FC236}">
                <a16:creationId xmlns:a16="http://schemas.microsoft.com/office/drawing/2014/main" id="{85432E2B-63E0-4C36-BF55-75D0914635D6}"/>
              </a:ext>
            </a:extLst>
          </p:cNvPr>
          <p:cNvSpPr>
            <a:spLocks noGrp="1"/>
          </p:cNvSpPr>
          <p:nvPr>
            <p:ph type="subTitle" idx="1"/>
          </p:nvPr>
        </p:nvSpPr>
        <p:spPr>
          <a:xfrm>
            <a:off x="941374" y="380118"/>
            <a:ext cx="10412426" cy="1371600"/>
          </a:xfrm>
        </p:spPr>
        <p:txBody>
          <a:bodyPr anchor="b" anchorCtr="0">
            <a:noAutofit/>
          </a:bodyPr>
          <a:lstStyle>
            <a:lvl1pPr marL="0" indent="0" algn="l">
              <a:buNone/>
              <a:defRPr sz="2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a:p>
        </p:txBody>
      </p:sp>
      <p:sp>
        <p:nvSpPr>
          <p:cNvPr id="10" name="Platshållare för bild 8">
            <a:extLst>
              <a:ext uri="{FF2B5EF4-FFF2-40B4-BE49-F238E27FC236}">
                <a16:creationId xmlns:a16="http://schemas.microsoft.com/office/drawing/2014/main" id="{D63C224C-7D36-42C5-A531-E2DDBB8F3913}"/>
              </a:ext>
            </a:extLst>
          </p:cNvPr>
          <p:cNvSpPr>
            <a:spLocks noGrp="1"/>
          </p:cNvSpPr>
          <p:nvPr>
            <p:ph type="pic" sz="quarter" idx="11" hasCustomPrompt="1"/>
          </p:nvPr>
        </p:nvSpPr>
        <p:spPr>
          <a:xfrm>
            <a:off x="399600" y="6231600"/>
            <a:ext cx="1713600" cy="363600"/>
          </a:xfrm>
          <a:blipFill>
            <a:blip r:embed="rId2"/>
            <a:stretch>
              <a:fillRect/>
            </a:stretch>
          </a:blipFill>
        </p:spPr>
        <p:txBody>
          <a:bodyPr/>
          <a:lstStyle>
            <a:lvl1pPr marL="0" indent="0">
              <a:buNone/>
              <a:defRPr/>
            </a:lvl1pPr>
          </a:lstStyle>
          <a:p>
            <a:r>
              <a:rPr lang="sv-SE"/>
              <a:t>    </a:t>
            </a:r>
            <a:endParaRPr lang="en-SE"/>
          </a:p>
        </p:txBody>
      </p:sp>
      <p:sp>
        <p:nvSpPr>
          <p:cNvPr id="7" name="Platshållare för datum 1">
            <a:extLst>
              <a:ext uri="{FF2B5EF4-FFF2-40B4-BE49-F238E27FC236}">
                <a16:creationId xmlns:a16="http://schemas.microsoft.com/office/drawing/2014/main" id="{21114F9C-985F-4996-AF4D-8B8FE4BFECFA}"/>
              </a:ext>
            </a:extLst>
          </p:cNvPr>
          <p:cNvSpPr>
            <a:spLocks noGrp="1"/>
          </p:cNvSpPr>
          <p:nvPr>
            <p:ph type="dt" sz="half" idx="12"/>
          </p:nvPr>
        </p:nvSpPr>
        <p:spPr>
          <a:xfrm>
            <a:off x="2778711" y="6320838"/>
            <a:ext cx="1047565" cy="365125"/>
          </a:xfrm>
        </p:spPr>
        <p:txBody>
          <a:bodyPr/>
          <a:lstStyle>
            <a:lvl1pPr>
              <a:defRPr>
                <a:solidFill>
                  <a:schemeClr val="bg1"/>
                </a:solidFill>
              </a:defRPr>
            </a:lvl1pPr>
          </a:lstStyle>
          <a:p>
            <a:fld id="{C8F3B1B8-7661-44B1-9B3C-99F897C28A07}" type="datetimeFigureOut">
              <a:rPr lang="en-SE" smtClean="0"/>
              <a:pPr/>
              <a:t>03/22/2024</a:t>
            </a:fld>
            <a:endParaRPr lang="en-SE"/>
          </a:p>
        </p:txBody>
      </p:sp>
      <p:sp>
        <p:nvSpPr>
          <p:cNvPr id="8" name="Platshållare för sidfot 2">
            <a:extLst>
              <a:ext uri="{FF2B5EF4-FFF2-40B4-BE49-F238E27FC236}">
                <a16:creationId xmlns:a16="http://schemas.microsoft.com/office/drawing/2014/main" id="{CD64460E-A267-494E-AFBB-4FF6DB7A41A7}"/>
              </a:ext>
            </a:extLst>
          </p:cNvPr>
          <p:cNvSpPr>
            <a:spLocks noGrp="1"/>
          </p:cNvSpPr>
          <p:nvPr>
            <p:ph type="ftr" sz="quarter" idx="13"/>
          </p:nvPr>
        </p:nvSpPr>
        <p:spPr>
          <a:xfrm>
            <a:off x="3872272" y="6320838"/>
            <a:ext cx="3513600" cy="365125"/>
          </a:xfrm>
        </p:spPr>
        <p:txBody>
          <a:bodyPr/>
          <a:lstStyle>
            <a:lvl1pPr>
              <a:defRPr>
                <a:solidFill>
                  <a:schemeClr val="bg1"/>
                </a:solidFill>
              </a:defRPr>
            </a:lvl1pPr>
          </a:lstStyle>
          <a:p>
            <a:endParaRPr lang="en-SE"/>
          </a:p>
        </p:txBody>
      </p:sp>
      <p:sp>
        <p:nvSpPr>
          <p:cNvPr id="9" name="Platshållare för bildnummer 3">
            <a:extLst>
              <a:ext uri="{FF2B5EF4-FFF2-40B4-BE49-F238E27FC236}">
                <a16:creationId xmlns:a16="http://schemas.microsoft.com/office/drawing/2014/main" id="{6668AEC5-9EEA-499B-BA8C-A071D2E8CEC3}"/>
              </a:ext>
            </a:extLst>
          </p:cNvPr>
          <p:cNvSpPr>
            <a:spLocks noGrp="1"/>
          </p:cNvSpPr>
          <p:nvPr>
            <p:ph type="sldNum" sz="quarter" idx="14"/>
          </p:nvPr>
        </p:nvSpPr>
        <p:spPr>
          <a:xfrm>
            <a:off x="10156054" y="6320838"/>
            <a:ext cx="1197746" cy="365125"/>
          </a:xfrm>
        </p:spPr>
        <p:txBody>
          <a:bodyPr/>
          <a:lstStyle>
            <a:lvl1pPr>
              <a:defRPr>
                <a:solidFill>
                  <a:schemeClr val="bg1"/>
                </a:solidFill>
              </a:defRPr>
            </a:lvl1pPr>
          </a:lstStyle>
          <a:p>
            <a:fld id="{06A27B9A-A3F5-49AC-812A-48CF3A1D9232}" type="slidenum">
              <a:rPr lang="en-SE" smtClean="0"/>
              <a:pPr/>
              <a:t>‹#›</a:t>
            </a:fld>
            <a:endParaRPr lang="en-SE"/>
          </a:p>
        </p:txBody>
      </p:sp>
    </p:spTree>
    <p:extLst>
      <p:ext uri="{BB962C8B-B14F-4D97-AF65-F5344CB8AC3E}">
        <p14:creationId xmlns:p14="http://schemas.microsoft.com/office/powerpoint/2010/main" val="2137174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sbild">
    <p:bg>
      <p:bgPr>
        <a:solidFill>
          <a:schemeClr val="accent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49F202E2-807E-4A74-B0D3-83BBC027A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9409" y="2580614"/>
            <a:ext cx="6803066" cy="1451224"/>
          </a:xfrm>
          <a:prstGeom prst="rect">
            <a:avLst/>
          </a:prstGeom>
        </p:spPr>
      </p:pic>
      <p:sp>
        <p:nvSpPr>
          <p:cNvPr id="8" name="Platshållare för text 7">
            <a:extLst>
              <a:ext uri="{FF2B5EF4-FFF2-40B4-BE49-F238E27FC236}">
                <a16:creationId xmlns:a16="http://schemas.microsoft.com/office/drawing/2014/main" id="{B95F8280-AB87-42D8-B040-DF215E348D4B}"/>
              </a:ext>
            </a:extLst>
          </p:cNvPr>
          <p:cNvSpPr>
            <a:spLocks noGrp="1"/>
          </p:cNvSpPr>
          <p:nvPr>
            <p:ph type="body" sz="quarter" idx="10" hasCustomPrompt="1"/>
          </p:nvPr>
        </p:nvSpPr>
        <p:spPr>
          <a:xfrm>
            <a:off x="7526351" y="4632082"/>
            <a:ext cx="4316399" cy="169274"/>
          </a:xfrm>
        </p:spPr>
        <p:txBody>
          <a:bodyPr tIns="0" bIns="0"/>
          <a:lstStyle>
            <a:lvl1pPr marL="0" indent="0" algn="r">
              <a:buNone/>
              <a:defRPr sz="1200" b="1">
                <a:solidFill>
                  <a:schemeClr val="bg1"/>
                </a:solidFill>
              </a:defRPr>
            </a:lvl1pPr>
          </a:lstStyle>
          <a:p>
            <a:pPr lvl="0"/>
            <a:r>
              <a:rPr lang="sv-SE"/>
              <a:t>Klicka och skriv namn</a:t>
            </a:r>
            <a:endParaRPr lang="en-SE"/>
          </a:p>
        </p:txBody>
      </p:sp>
      <p:sp>
        <p:nvSpPr>
          <p:cNvPr id="11" name="Platshållare för text 7">
            <a:extLst>
              <a:ext uri="{FF2B5EF4-FFF2-40B4-BE49-F238E27FC236}">
                <a16:creationId xmlns:a16="http://schemas.microsoft.com/office/drawing/2014/main" id="{DF69A535-A104-485A-B21A-D4B995878008}"/>
              </a:ext>
            </a:extLst>
          </p:cNvPr>
          <p:cNvSpPr>
            <a:spLocks noGrp="1"/>
          </p:cNvSpPr>
          <p:nvPr>
            <p:ph type="body" sz="quarter" idx="11" hasCustomPrompt="1"/>
          </p:nvPr>
        </p:nvSpPr>
        <p:spPr>
          <a:xfrm>
            <a:off x="7526351" y="4810234"/>
            <a:ext cx="4316399" cy="169274"/>
          </a:xfrm>
        </p:spPr>
        <p:txBody>
          <a:bodyPr tIns="0" bIns="0"/>
          <a:lstStyle>
            <a:lvl1pPr marL="0" indent="0" algn="r">
              <a:buNone/>
              <a:defRPr sz="1200" b="0">
                <a:solidFill>
                  <a:schemeClr val="bg1"/>
                </a:solidFill>
              </a:defRPr>
            </a:lvl1pPr>
          </a:lstStyle>
          <a:p>
            <a:pPr lvl="0"/>
            <a:r>
              <a:rPr lang="sv-SE"/>
              <a:t>Klicka och skriv titel</a:t>
            </a:r>
            <a:endParaRPr lang="en-SE"/>
          </a:p>
        </p:txBody>
      </p:sp>
      <p:sp>
        <p:nvSpPr>
          <p:cNvPr id="13" name="Platshållare för text 7">
            <a:extLst>
              <a:ext uri="{FF2B5EF4-FFF2-40B4-BE49-F238E27FC236}">
                <a16:creationId xmlns:a16="http://schemas.microsoft.com/office/drawing/2014/main" id="{9B006066-191F-43FC-A98E-792CCF8DAD94}"/>
              </a:ext>
            </a:extLst>
          </p:cNvPr>
          <p:cNvSpPr>
            <a:spLocks noGrp="1"/>
          </p:cNvSpPr>
          <p:nvPr>
            <p:ph type="body" sz="quarter" idx="12" hasCustomPrompt="1"/>
          </p:nvPr>
        </p:nvSpPr>
        <p:spPr>
          <a:xfrm>
            <a:off x="7527828" y="5007024"/>
            <a:ext cx="4316399" cy="169274"/>
          </a:xfrm>
        </p:spPr>
        <p:txBody>
          <a:bodyPr tIns="0" bIns="0"/>
          <a:lstStyle>
            <a:lvl1pPr marL="0" indent="0" algn="r">
              <a:buNone/>
              <a:defRPr sz="1200" b="0">
                <a:solidFill>
                  <a:schemeClr val="bg1"/>
                </a:solidFill>
              </a:defRPr>
            </a:lvl1pPr>
          </a:lstStyle>
          <a:p>
            <a:pPr lvl="0"/>
            <a:r>
              <a:rPr lang="sv-SE"/>
              <a:t>Klicka och skriv telefon</a:t>
            </a:r>
            <a:endParaRPr lang="en-SE"/>
          </a:p>
        </p:txBody>
      </p:sp>
      <p:sp>
        <p:nvSpPr>
          <p:cNvPr id="14" name="Platshållare för text 7">
            <a:extLst>
              <a:ext uri="{FF2B5EF4-FFF2-40B4-BE49-F238E27FC236}">
                <a16:creationId xmlns:a16="http://schemas.microsoft.com/office/drawing/2014/main" id="{D7CEC3B0-7203-444F-96A5-F0D0F6D1EE9D}"/>
              </a:ext>
            </a:extLst>
          </p:cNvPr>
          <p:cNvSpPr>
            <a:spLocks noGrp="1"/>
          </p:cNvSpPr>
          <p:nvPr>
            <p:ph type="body" sz="quarter" idx="13" hasCustomPrompt="1"/>
          </p:nvPr>
        </p:nvSpPr>
        <p:spPr>
          <a:xfrm>
            <a:off x="7529303" y="5203814"/>
            <a:ext cx="4316399" cy="169274"/>
          </a:xfrm>
        </p:spPr>
        <p:txBody>
          <a:bodyPr tIns="0" bIns="0"/>
          <a:lstStyle>
            <a:lvl1pPr marL="0" indent="0" algn="r">
              <a:buNone/>
              <a:defRPr sz="1200" b="0">
                <a:solidFill>
                  <a:schemeClr val="bg1"/>
                </a:solidFill>
              </a:defRPr>
            </a:lvl1pPr>
          </a:lstStyle>
          <a:p>
            <a:pPr lvl="0"/>
            <a:r>
              <a:rPr lang="sv-SE"/>
              <a:t>Klicka och skriv e-post</a:t>
            </a:r>
            <a:endParaRPr lang="en-SE"/>
          </a:p>
        </p:txBody>
      </p:sp>
      <p:sp>
        <p:nvSpPr>
          <p:cNvPr id="19" name="textruta 18">
            <a:extLst>
              <a:ext uri="{FF2B5EF4-FFF2-40B4-BE49-F238E27FC236}">
                <a16:creationId xmlns:a16="http://schemas.microsoft.com/office/drawing/2014/main" id="{9F39B73F-C30B-46A3-BD84-47B91098BD6B}"/>
              </a:ext>
            </a:extLst>
          </p:cNvPr>
          <p:cNvSpPr txBox="1"/>
          <p:nvPr userDrawn="1"/>
        </p:nvSpPr>
        <p:spPr>
          <a:xfrm>
            <a:off x="9472475" y="5617501"/>
            <a:ext cx="2370275" cy="276999"/>
          </a:xfrm>
          <a:prstGeom prst="rect">
            <a:avLst/>
          </a:prstGeom>
          <a:noFill/>
        </p:spPr>
        <p:txBody>
          <a:bodyPr wrap="square" rtlCol="0">
            <a:spAutoFit/>
          </a:bodyPr>
          <a:lstStyle/>
          <a:p>
            <a:pPr algn="r"/>
            <a:r>
              <a:rPr lang="sv-SE" sz="1200" b="1">
                <a:solidFill>
                  <a:schemeClr val="bg1"/>
                </a:solidFill>
                <a:latin typeface="+mj-lt"/>
              </a:rPr>
              <a:t>Besök oss på</a:t>
            </a:r>
          </a:p>
        </p:txBody>
      </p:sp>
      <p:sp>
        <p:nvSpPr>
          <p:cNvPr id="2" name="textruta 1">
            <a:extLst>
              <a:ext uri="{FF2B5EF4-FFF2-40B4-BE49-F238E27FC236}">
                <a16:creationId xmlns:a16="http://schemas.microsoft.com/office/drawing/2014/main" id="{77E6D34A-D4D7-433E-96E1-EEBAC9ABE392}"/>
              </a:ext>
            </a:extLst>
          </p:cNvPr>
          <p:cNvSpPr txBox="1"/>
          <p:nvPr userDrawn="1"/>
        </p:nvSpPr>
        <p:spPr>
          <a:xfrm>
            <a:off x="7526351" y="5894500"/>
            <a:ext cx="4316399" cy="196790"/>
          </a:xfrm>
          <a:prstGeom prst="rect">
            <a:avLst/>
          </a:prstGeom>
        </p:spPr>
        <p:txBody>
          <a:bodyPr vert="horz" lIns="91440" tIns="0" rIns="91440" bIns="0" rtlCol="0">
            <a:noAutofit/>
          </a:bodyPr>
          <a:lstStyle>
            <a:lvl1pPr lvl="0" indent="0" algn="r">
              <a:lnSpc>
                <a:spcPct val="90000"/>
              </a:lnSpc>
              <a:spcBef>
                <a:spcPts val="1000"/>
              </a:spcBef>
              <a:buFont typeface="Arial" panose="020B0604020202020204" pitchFamily="34" charset="0"/>
              <a:buNone/>
              <a:defRPr sz="1200" b="0">
                <a:solidFill>
                  <a:schemeClr val="bg1"/>
                </a:solidFill>
                <a:latin typeface="+mj-lt"/>
              </a:defRPr>
            </a:lvl1pPr>
            <a:lvl2pPr marL="541338" indent="-284163">
              <a:lnSpc>
                <a:spcPct val="90000"/>
              </a:lnSpc>
              <a:spcBef>
                <a:spcPts val="500"/>
              </a:spcBef>
              <a:buFont typeface="Arial" panose="020B0604020202020204" pitchFamily="34" charset="0"/>
              <a:buChar char="•"/>
              <a:defRPr sz="2000">
                <a:latin typeface="+mj-lt"/>
              </a:defRPr>
            </a:lvl2pPr>
            <a:lvl3pPr marL="808038" indent="-249238">
              <a:lnSpc>
                <a:spcPct val="90000"/>
              </a:lnSpc>
              <a:spcBef>
                <a:spcPts val="500"/>
              </a:spcBef>
              <a:buFont typeface="Arial" panose="020B0604020202020204" pitchFamily="34" charset="0"/>
              <a:buChar char="•"/>
              <a:defRPr>
                <a:latin typeface="+mj-lt"/>
              </a:defRPr>
            </a:lvl3pPr>
            <a:lvl4pPr marL="1074738" indent="-249238">
              <a:lnSpc>
                <a:spcPct val="90000"/>
              </a:lnSpc>
              <a:spcBef>
                <a:spcPts val="500"/>
              </a:spcBef>
              <a:buFont typeface="Arial" panose="020B0604020202020204" pitchFamily="34" charset="0"/>
              <a:buChar char="•"/>
              <a:defRPr>
                <a:latin typeface="+mj-lt"/>
              </a:defRPr>
            </a:lvl4pPr>
            <a:lvl5pPr marL="1339850" indent="-247650">
              <a:lnSpc>
                <a:spcPct val="90000"/>
              </a:lnSpc>
              <a:spcBef>
                <a:spcPts val="500"/>
              </a:spcBef>
              <a:buFont typeface="Arial" panose="020B0604020202020204" pitchFamily="34" charset="0"/>
              <a:buChar char="•"/>
              <a:defRPr>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sv-SE"/>
              <a:t>www.energimyndigheten.se</a:t>
            </a:r>
            <a:endParaRPr lang="en-SE"/>
          </a:p>
        </p:txBody>
      </p:sp>
    </p:spTree>
    <p:extLst>
      <p:ext uri="{BB962C8B-B14F-4D97-AF65-F5344CB8AC3E}">
        <p14:creationId xmlns:p14="http://schemas.microsoft.com/office/powerpoint/2010/main" val="2074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vit utan vå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Tree>
    <p:extLst>
      <p:ext uri="{BB962C8B-B14F-4D97-AF65-F5344CB8AC3E}">
        <p14:creationId xmlns:p14="http://schemas.microsoft.com/office/powerpoint/2010/main" val="873614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Liten rubrik och innehåll vit utan vå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sz="2400">
                <a:solidFill>
                  <a:schemeClr val="accent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Tree>
    <p:extLst>
      <p:ext uri="{BB962C8B-B14F-4D97-AF65-F5344CB8AC3E}">
        <p14:creationId xmlns:p14="http://schemas.microsoft.com/office/powerpoint/2010/main" val="85000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Rubrik och innehåll fär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a:p>
        </p:txBody>
      </p:sp>
      <p:pic>
        <p:nvPicPr>
          <p:cNvPr id="8" name="Bildobjekt 7">
            <a:extLst>
              <a:ext uri="{FF2B5EF4-FFF2-40B4-BE49-F238E27FC236}">
                <a16:creationId xmlns:a16="http://schemas.microsoft.com/office/drawing/2014/main" id="{1A1148F9-666C-4FCA-8B5B-C5E25BC30C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756" y="6230413"/>
            <a:ext cx="1711637" cy="365125"/>
          </a:xfrm>
          <a:prstGeom prst="rect">
            <a:avLst/>
          </a:prstGeom>
        </p:spPr>
      </p:pic>
      <p:sp>
        <p:nvSpPr>
          <p:cNvPr id="9" name="Våg 8">
            <a:extLst>
              <a:ext uri="{FF2B5EF4-FFF2-40B4-BE49-F238E27FC236}">
                <a16:creationId xmlns:a16="http://schemas.microsoft.com/office/drawing/2014/main" id="{E59F040A-DE21-46C4-80B8-468CCA0FF548}"/>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SE"/>
          </a:p>
        </p:txBody>
      </p:sp>
    </p:spTree>
    <p:extLst>
      <p:ext uri="{BB962C8B-B14F-4D97-AF65-F5344CB8AC3E}">
        <p14:creationId xmlns:p14="http://schemas.microsoft.com/office/powerpoint/2010/main" val="254952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Rubrik och innehåll färg utan vå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a:p>
        </p:txBody>
      </p:sp>
      <p:pic>
        <p:nvPicPr>
          <p:cNvPr id="8" name="Bildobjekt 7">
            <a:extLst>
              <a:ext uri="{FF2B5EF4-FFF2-40B4-BE49-F238E27FC236}">
                <a16:creationId xmlns:a16="http://schemas.microsoft.com/office/drawing/2014/main" id="{1A1148F9-666C-4FCA-8B5B-C5E25BC30C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756" y="6230413"/>
            <a:ext cx="1711637" cy="365125"/>
          </a:xfrm>
          <a:prstGeom prst="rect">
            <a:avLst/>
          </a:prstGeom>
        </p:spPr>
      </p:pic>
    </p:spTree>
    <p:extLst>
      <p:ext uri="{BB962C8B-B14F-4D97-AF65-F5344CB8AC3E}">
        <p14:creationId xmlns:p14="http://schemas.microsoft.com/office/powerpoint/2010/main" val="327412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Liten rubrik och innehåll färg utan vå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sz="2400">
                <a:solidFill>
                  <a:schemeClr val="bg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solidFill>
              </a:defRPr>
            </a:lvl1pPr>
          </a:lstStyle>
          <a:p>
            <a:fld id="{06A27B9A-A3F5-49AC-812A-48CF3A1D9232}" type="slidenum">
              <a:rPr lang="en-SE" smtClean="0"/>
              <a:pPr/>
              <a:t>‹#›</a:t>
            </a:fld>
            <a:endParaRPr lang="en-SE"/>
          </a:p>
        </p:txBody>
      </p:sp>
      <p:pic>
        <p:nvPicPr>
          <p:cNvPr id="8" name="Bildobjekt 7">
            <a:extLst>
              <a:ext uri="{FF2B5EF4-FFF2-40B4-BE49-F238E27FC236}">
                <a16:creationId xmlns:a16="http://schemas.microsoft.com/office/drawing/2014/main" id="{1A1148F9-666C-4FCA-8B5B-C5E25BC30C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756" y="6230413"/>
            <a:ext cx="1711637" cy="365125"/>
          </a:xfrm>
          <a:prstGeom prst="rect">
            <a:avLst/>
          </a:prstGeom>
        </p:spPr>
      </p:pic>
    </p:spTree>
    <p:extLst>
      <p:ext uri="{BB962C8B-B14F-4D97-AF65-F5344CB8AC3E}">
        <p14:creationId xmlns:p14="http://schemas.microsoft.com/office/powerpoint/2010/main" val="236957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grå">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
        <p:nvSpPr>
          <p:cNvPr id="7" name="Våg 8">
            <a:extLst>
              <a:ext uri="{FF2B5EF4-FFF2-40B4-BE49-F238E27FC236}">
                <a16:creationId xmlns:a16="http://schemas.microsoft.com/office/drawing/2014/main" id="{119D6D63-E2E1-4382-BC62-5ABFE857E2EA}"/>
              </a:ext>
            </a:extLst>
          </p:cNvPr>
          <p:cNvSpPr/>
          <p:nvPr userDrawn="1"/>
        </p:nvSpPr>
        <p:spPr>
          <a:xfrm rot="19183567" flipV="1">
            <a:off x="7840675" y="5236183"/>
            <a:ext cx="4590232" cy="1204980"/>
          </a:xfrm>
          <a:custGeom>
            <a:avLst/>
            <a:gdLst>
              <a:gd name="connsiteX0" fmla="*/ 0 w 3787856"/>
              <a:gd name="connsiteY0" fmla="*/ 94325 h 754602"/>
              <a:gd name="connsiteX1" fmla="*/ 3787856 w 3787856"/>
              <a:gd name="connsiteY1" fmla="*/ 94325 h 754602"/>
              <a:gd name="connsiteX2" fmla="*/ 3787856 w 3787856"/>
              <a:gd name="connsiteY2" fmla="*/ 660277 h 754602"/>
              <a:gd name="connsiteX3" fmla="*/ 0 w 3787856"/>
              <a:gd name="connsiteY3" fmla="*/ 660277 h 754602"/>
              <a:gd name="connsiteX4" fmla="*/ 0 w 3787856"/>
              <a:gd name="connsiteY4" fmla="*/ 94325 h 754602"/>
              <a:gd name="connsiteX0" fmla="*/ 0 w 4285510"/>
              <a:gd name="connsiteY0" fmla="*/ 90765 h 656717"/>
              <a:gd name="connsiteX1" fmla="*/ 3787856 w 4285510"/>
              <a:gd name="connsiteY1" fmla="*/ 90765 h 656717"/>
              <a:gd name="connsiteX2" fmla="*/ 4285510 w 4285510"/>
              <a:gd name="connsiteY2" fmla="*/ 351422 h 656717"/>
              <a:gd name="connsiteX3" fmla="*/ 0 w 4285510"/>
              <a:gd name="connsiteY3" fmla="*/ 656717 h 656717"/>
              <a:gd name="connsiteX4" fmla="*/ 0 w 4285510"/>
              <a:gd name="connsiteY4" fmla="*/ 90765 h 656717"/>
              <a:gd name="connsiteX0" fmla="*/ 0 w 4285510"/>
              <a:gd name="connsiteY0" fmla="*/ 90765 h 816744"/>
              <a:gd name="connsiteX1" fmla="*/ 3787856 w 4285510"/>
              <a:gd name="connsiteY1" fmla="*/ 90765 h 816744"/>
              <a:gd name="connsiteX2" fmla="*/ 4285510 w 4285510"/>
              <a:gd name="connsiteY2" fmla="*/ 351422 h 816744"/>
              <a:gd name="connsiteX3" fmla="*/ 0 w 4285510"/>
              <a:gd name="connsiteY3" fmla="*/ 656717 h 816744"/>
              <a:gd name="connsiteX4" fmla="*/ 0 w 4285510"/>
              <a:gd name="connsiteY4" fmla="*/ 90765 h 816744"/>
              <a:gd name="connsiteX0" fmla="*/ 0 w 4635556"/>
              <a:gd name="connsiteY0" fmla="*/ 204485 h 770437"/>
              <a:gd name="connsiteX1" fmla="*/ 3787856 w 4635556"/>
              <a:gd name="connsiteY1" fmla="*/ 204485 h 770437"/>
              <a:gd name="connsiteX2" fmla="*/ 4635556 w 4635556"/>
              <a:gd name="connsiteY2" fmla="*/ 40562 h 770437"/>
              <a:gd name="connsiteX3" fmla="*/ 0 w 4635556"/>
              <a:gd name="connsiteY3" fmla="*/ 770437 h 770437"/>
              <a:gd name="connsiteX4" fmla="*/ 0 w 4635556"/>
              <a:gd name="connsiteY4" fmla="*/ 204485 h 770437"/>
              <a:gd name="connsiteX0" fmla="*/ 0 w 4635556"/>
              <a:gd name="connsiteY0" fmla="*/ 204485 h 907887"/>
              <a:gd name="connsiteX1" fmla="*/ 3787856 w 4635556"/>
              <a:gd name="connsiteY1" fmla="*/ 204485 h 907887"/>
              <a:gd name="connsiteX2" fmla="*/ 4635556 w 4635556"/>
              <a:gd name="connsiteY2" fmla="*/ 40562 h 907887"/>
              <a:gd name="connsiteX3" fmla="*/ 0 w 4635556"/>
              <a:gd name="connsiteY3" fmla="*/ 770437 h 907887"/>
              <a:gd name="connsiteX4" fmla="*/ 0 w 4635556"/>
              <a:gd name="connsiteY4" fmla="*/ 204485 h 907887"/>
              <a:gd name="connsiteX0" fmla="*/ 0 w 4635556"/>
              <a:gd name="connsiteY0" fmla="*/ 244333 h 947735"/>
              <a:gd name="connsiteX1" fmla="*/ 3787856 w 4635556"/>
              <a:gd name="connsiteY1" fmla="*/ 244333 h 947735"/>
              <a:gd name="connsiteX2" fmla="*/ 4635556 w 4635556"/>
              <a:gd name="connsiteY2" fmla="*/ 80410 h 947735"/>
              <a:gd name="connsiteX3" fmla="*/ 0 w 4635556"/>
              <a:gd name="connsiteY3" fmla="*/ 810285 h 947735"/>
              <a:gd name="connsiteX4" fmla="*/ 0 w 4635556"/>
              <a:gd name="connsiteY4" fmla="*/ 244333 h 947735"/>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0 w 4635556"/>
              <a:gd name="connsiteY0" fmla="*/ 244333 h 1147548"/>
              <a:gd name="connsiteX1" fmla="*/ 3787856 w 4635556"/>
              <a:gd name="connsiteY1" fmla="*/ 244333 h 1147548"/>
              <a:gd name="connsiteX2" fmla="*/ 4635556 w 4635556"/>
              <a:gd name="connsiteY2" fmla="*/ 80410 h 1147548"/>
              <a:gd name="connsiteX3" fmla="*/ 41404 w 4635556"/>
              <a:gd name="connsiteY3" fmla="*/ 1147548 h 1147548"/>
              <a:gd name="connsiteX4" fmla="*/ 0 w 4635556"/>
              <a:gd name="connsiteY4" fmla="*/ 244333 h 1147548"/>
              <a:gd name="connsiteX0" fmla="*/ 14143 w 4649699"/>
              <a:gd name="connsiteY0" fmla="*/ 244333 h 1147548"/>
              <a:gd name="connsiteX1" fmla="*/ 418891 w 4649699"/>
              <a:gd name="connsiteY1" fmla="*/ 165867 h 1147548"/>
              <a:gd name="connsiteX2" fmla="*/ 3801999 w 4649699"/>
              <a:gd name="connsiteY2" fmla="*/ 244333 h 1147548"/>
              <a:gd name="connsiteX3" fmla="*/ 4649699 w 4649699"/>
              <a:gd name="connsiteY3" fmla="*/ 80410 h 1147548"/>
              <a:gd name="connsiteX4" fmla="*/ 55547 w 4649699"/>
              <a:gd name="connsiteY4" fmla="*/ 1147548 h 1147548"/>
              <a:gd name="connsiteX5" fmla="*/ 14143 w 4649699"/>
              <a:gd name="connsiteY5" fmla="*/ 244333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722330 w 4953138"/>
              <a:gd name="connsiteY1" fmla="*/ 16586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0 w 4953138"/>
              <a:gd name="connsiteY0" fmla="*/ 885759 h 1147548"/>
              <a:gd name="connsiteX1" fmla="*/ 1248140 w 4953138"/>
              <a:gd name="connsiteY1" fmla="*/ 662857 h 1147548"/>
              <a:gd name="connsiteX2" fmla="*/ 4105438 w 4953138"/>
              <a:gd name="connsiteY2" fmla="*/ 244333 h 1147548"/>
              <a:gd name="connsiteX3" fmla="*/ 4953138 w 4953138"/>
              <a:gd name="connsiteY3" fmla="*/ 80410 h 1147548"/>
              <a:gd name="connsiteX4" fmla="*/ 358986 w 4953138"/>
              <a:gd name="connsiteY4" fmla="*/ 1147548 h 1147548"/>
              <a:gd name="connsiteX5" fmla="*/ 0 w 4953138"/>
              <a:gd name="connsiteY5" fmla="*/ 885759 h 1147548"/>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243220 h 1217595"/>
              <a:gd name="connsiteX1" fmla="*/ 889154 w 4594152"/>
              <a:gd name="connsiteY1" fmla="*/ 732904 h 1217595"/>
              <a:gd name="connsiteX2" fmla="*/ 3746452 w 4594152"/>
              <a:gd name="connsiteY2" fmla="*/ 314380 h 1217595"/>
              <a:gd name="connsiteX3" fmla="*/ 4594152 w 4594152"/>
              <a:gd name="connsiteY3" fmla="*/ 150457 h 1217595"/>
              <a:gd name="connsiteX4" fmla="*/ 0 w 4594152"/>
              <a:gd name="connsiteY4" fmla="*/ 1217595 h 1217595"/>
              <a:gd name="connsiteX5" fmla="*/ 1154967 w 4594152"/>
              <a:gd name="connsiteY5" fmla="*/ 243220 h 1217595"/>
              <a:gd name="connsiteX0" fmla="*/ 1154967 w 4594152"/>
              <a:gd name="connsiteY0" fmla="*/ 373458 h 1347833"/>
              <a:gd name="connsiteX1" fmla="*/ 2597096 w 4594152"/>
              <a:gd name="connsiteY1" fmla="*/ 242179 h 1347833"/>
              <a:gd name="connsiteX2" fmla="*/ 3746452 w 4594152"/>
              <a:gd name="connsiteY2" fmla="*/ 444618 h 1347833"/>
              <a:gd name="connsiteX3" fmla="*/ 4594152 w 4594152"/>
              <a:gd name="connsiteY3" fmla="*/ 280695 h 1347833"/>
              <a:gd name="connsiteX4" fmla="*/ 0 w 4594152"/>
              <a:gd name="connsiteY4" fmla="*/ 1347833 h 1347833"/>
              <a:gd name="connsiteX5" fmla="*/ 1154967 w 4594152"/>
              <a:gd name="connsiteY5" fmla="*/ 373458 h 1347833"/>
              <a:gd name="connsiteX0" fmla="*/ 1154967 w 4594152"/>
              <a:gd name="connsiteY0" fmla="*/ 288395 h 1262770"/>
              <a:gd name="connsiteX1" fmla="*/ 2631728 w 4594152"/>
              <a:gd name="connsiteY1" fmla="*/ 500119 h 1262770"/>
              <a:gd name="connsiteX2" fmla="*/ 3746452 w 4594152"/>
              <a:gd name="connsiteY2" fmla="*/ 359555 h 1262770"/>
              <a:gd name="connsiteX3" fmla="*/ 4594152 w 4594152"/>
              <a:gd name="connsiteY3" fmla="*/ 195632 h 1262770"/>
              <a:gd name="connsiteX4" fmla="*/ 0 w 4594152"/>
              <a:gd name="connsiteY4" fmla="*/ 1262770 h 1262770"/>
              <a:gd name="connsiteX5" fmla="*/ 1154967 w 4594152"/>
              <a:gd name="connsiteY5" fmla="*/ 288395 h 1262770"/>
              <a:gd name="connsiteX0" fmla="*/ 1154967 w 4594152"/>
              <a:gd name="connsiteY0" fmla="*/ 317977 h 1292352"/>
              <a:gd name="connsiteX1" fmla="*/ 2618082 w 4594152"/>
              <a:gd name="connsiteY1" fmla="*/ 389997 h 1292352"/>
              <a:gd name="connsiteX2" fmla="*/ 3746452 w 4594152"/>
              <a:gd name="connsiteY2" fmla="*/ 389137 h 1292352"/>
              <a:gd name="connsiteX3" fmla="*/ 4594152 w 4594152"/>
              <a:gd name="connsiteY3" fmla="*/ 225214 h 1292352"/>
              <a:gd name="connsiteX4" fmla="*/ 0 w 4594152"/>
              <a:gd name="connsiteY4" fmla="*/ 1292352 h 1292352"/>
              <a:gd name="connsiteX5" fmla="*/ 1154967 w 4594152"/>
              <a:gd name="connsiteY5" fmla="*/ 317977 h 1292352"/>
              <a:gd name="connsiteX0" fmla="*/ 1141420 w 4594152"/>
              <a:gd name="connsiteY0" fmla="*/ 320676 h 1283573"/>
              <a:gd name="connsiteX1" fmla="*/ 2618082 w 4594152"/>
              <a:gd name="connsiteY1" fmla="*/ 381218 h 1283573"/>
              <a:gd name="connsiteX2" fmla="*/ 3746452 w 4594152"/>
              <a:gd name="connsiteY2" fmla="*/ 380358 h 1283573"/>
              <a:gd name="connsiteX3" fmla="*/ 4594152 w 4594152"/>
              <a:gd name="connsiteY3" fmla="*/ 216435 h 1283573"/>
              <a:gd name="connsiteX4" fmla="*/ 0 w 4594152"/>
              <a:gd name="connsiteY4" fmla="*/ 1283573 h 1283573"/>
              <a:gd name="connsiteX5" fmla="*/ 1141420 w 4594152"/>
              <a:gd name="connsiteY5" fmla="*/ 320676 h 1283573"/>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84652 h 1147549"/>
              <a:gd name="connsiteX1" fmla="*/ 2618082 w 4594152"/>
              <a:gd name="connsiteY1" fmla="*/ 245194 h 1147549"/>
              <a:gd name="connsiteX2" fmla="*/ 3746452 w 4594152"/>
              <a:gd name="connsiteY2" fmla="*/ 244334 h 1147549"/>
              <a:gd name="connsiteX3" fmla="*/ 4594152 w 4594152"/>
              <a:gd name="connsiteY3" fmla="*/ 80411 h 1147549"/>
              <a:gd name="connsiteX4" fmla="*/ 0 w 4594152"/>
              <a:gd name="connsiteY4" fmla="*/ 1147549 h 1147549"/>
              <a:gd name="connsiteX5" fmla="*/ 1141420 w 4594152"/>
              <a:gd name="connsiteY5" fmla="*/ 184652 h 1147549"/>
              <a:gd name="connsiteX0" fmla="*/ 1141420 w 4594152"/>
              <a:gd name="connsiteY0" fmla="*/ 164657 h 1127554"/>
              <a:gd name="connsiteX1" fmla="*/ 2618082 w 4594152"/>
              <a:gd name="connsiteY1" fmla="*/ 225199 h 1127554"/>
              <a:gd name="connsiteX2" fmla="*/ 3351997 w 4594152"/>
              <a:gd name="connsiteY2" fmla="*/ 500372 h 1127554"/>
              <a:gd name="connsiteX3" fmla="*/ 4594152 w 4594152"/>
              <a:gd name="connsiteY3" fmla="*/ 60416 h 1127554"/>
              <a:gd name="connsiteX4" fmla="*/ 0 w 4594152"/>
              <a:gd name="connsiteY4" fmla="*/ 1127554 h 1127554"/>
              <a:gd name="connsiteX5" fmla="*/ 1141420 w 4594152"/>
              <a:gd name="connsiteY5" fmla="*/ 164657 h 1127554"/>
              <a:gd name="connsiteX0" fmla="*/ 1141420 w 4594152"/>
              <a:gd name="connsiteY0" fmla="*/ 173348 h 1136245"/>
              <a:gd name="connsiteX1" fmla="*/ 2618082 w 4594152"/>
              <a:gd name="connsiteY1" fmla="*/ 233890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38501 w 4594152"/>
              <a:gd name="connsiteY1" fmla="*/ 367855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80643 w 4594152"/>
              <a:gd name="connsiteY1" fmla="*/ 239062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173348 h 1136245"/>
              <a:gd name="connsiteX1" fmla="*/ 2655619 w 4594152"/>
              <a:gd name="connsiteY1" fmla="*/ 236993 h 1136245"/>
              <a:gd name="connsiteX2" fmla="*/ 3640713 w 4594152"/>
              <a:gd name="connsiteY2" fmla="*/ 369162 h 1136245"/>
              <a:gd name="connsiteX3" fmla="*/ 4594152 w 4594152"/>
              <a:gd name="connsiteY3" fmla="*/ 69107 h 1136245"/>
              <a:gd name="connsiteX4" fmla="*/ 0 w 4594152"/>
              <a:gd name="connsiteY4" fmla="*/ 1136245 h 1136245"/>
              <a:gd name="connsiteX5" fmla="*/ 1141420 w 4594152"/>
              <a:gd name="connsiteY5" fmla="*/ 173348 h 1136245"/>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652014 h 1614911"/>
              <a:gd name="connsiteX1" fmla="*/ 2655619 w 4594152"/>
              <a:gd name="connsiteY1" fmla="*/ 715659 h 1614911"/>
              <a:gd name="connsiteX2" fmla="*/ 3899773 w 4594152"/>
              <a:gd name="connsiteY2" fmla="*/ 0 h 1614911"/>
              <a:gd name="connsiteX3" fmla="*/ 4594152 w 4594152"/>
              <a:gd name="connsiteY3" fmla="*/ 547773 h 1614911"/>
              <a:gd name="connsiteX4" fmla="*/ 0 w 4594152"/>
              <a:gd name="connsiteY4" fmla="*/ 1614911 h 1614911"/>
              <a:gd name="connsiteX5" fmla="*/ 1141420 w 4594152"/>
              <a:gd name="connsiteY5" fmla="*/ 652014 h 161491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287224 h 1250121"/>
              <a:gd name="connsiteX1" fmla="*/ 2655619 w 4594152"/>
              <a:gd name="connsiteY1" fmla="*/ 350869 h 1250121"/>
              <a:gd name="connsiteX2" fmla="*/ 4473466 w 4594152"/>
              <a:gd name="connsiteY2" fmla="*/ 10181 h 1250121"/>
              <a:gd name="connsiteX3" fmla="*/ 4594152 w 4594152"/>
              <a:gd name="connsiteY3" fmla="*/ 182983 h 1250121"/>
              <a:gd name="connsiteX4" fmla="*/ 0 w 4594152"/>
              <a:gd name="connsiteY4" fmla="*/ 1250121 h 1250121"/>
              <a:gd name="connsiteX5" fmla="*/ 1141420 w 4594152"/>
              <a:gd name="connsiteY5" fmla="*/ 287224 h 1250121"/>
              <a:gd name="connsiteX0" fmla="*/ 1141420 w 4594152"/>
              <a:gd name="connsiteY0" fmla="*/ 346379 h 1309276"/>
              <a:gd name="connsiteX1" fmla="*/ 2655619 w 4594152"/>
              <a:gd name="connsiteY1" fmla="*/ 410024 h 1309276"/>
              <a:gd name="connsiteX2" fmla="*/ 4428709 w 4594152"/>
              <a:gd name="connsiteY2" fmla="*/ 0 h 1309276"/>
              <a:gd name="connsiteX3" fmla="*/ 4594152 w 4594152"/>
              <a:gd name="connsiteY3" fmla="*/ 242138 h 1309276"/>
              <a:gd name="connsiteX4" fmla="*/ 0 w 4594152"/>
              <a:gd name="connsiteY4" fmla="*/ 1309276 h 1309276"/>
              <a:gd name="connsiteX5" fmla="*/ 1141420 w 4594152"/>
              <a:gd name="connsiteY5" fmla="*/ 346379 h 1309276"/>
              <a:gd name="connsiteX0" fmla="*/ 1141420 w 4883436"/>
              <a:gd name="connsiteY0" fmla="*/ 365268 h 1328165"/>
              <a:gd name="connsiteX1" fmla="*/ 2655619 w 4883436"/>
              <a:gd name="connsiteY1" fmla="*/ 428913 h 1328165"/>
              <a:gd name="connsiteX2" fmla="*/ 4428709 w 4883436"/>
              <a:gd name="connsiteY2" fmla="*/ 18889 h 1328165"/>
              <a:gd name="connsiteX3" fmla="*/ 4411361 w 4883436"/>
              <a:gd name="connsiteY3" fmla="*/ 89225 h 1328165"/>
              <a:gd name="connsiteX4" fmla="*/ 4594152 w 4883436"/>
              <a:gd name="connsiteY4" fmla="*/ 261027 h 1328165"/>
              <a:gd name="connsiteX5" fmla="*/ 0 w 4883436"/>
              <a:gd name="connsiteY5" fmla="*/ 1328165 h 1328165"/>
              <a:gd name="connsiteX6" fmla="*/ 1141420 w 4883436"/>
              <a:gd name="connsiteY6" fmla="*/ 365268 h 1328165"/>
              <a:gd name="connsiteX0" fmla="*/ 1141420 w 4941962"/>
              <a:gd name="connsiteY0" fmla="*/ 368616 h 1331513"/>
              <a:gd name="connsiteX1" fmla="*/ 2655619 w 4941962"/>
              <a:gd name="connsiteY1" fmla="*/ 432261 h 1331513"/>
              <a:gd name="connsiteX2" fmla="*/ 4428709 w 4941962"/>
              <a:gd name="connsiteY2" fmla="*/ 22237 h 1331513"/>
              <a:gd name="connsiteX3" fmla="*/ 4650365 w 4941962"/>
              <a:gd name="connsiteY3" fmla="*/ 71940 h 1331513"/>
              <a:gd name="connsiteX4" fmla="*/ 4594152 w 4941962"/>
              <a:gd name="connsiteY4" fmla="*/ 264375 h 1331513"/>
              <a:gd name="connsiteX5" fmla="*/ 0 w 4941962"/>
              <a:gd name="connsiteY5" fmla="*/ 1331513 h 1331513"/>
              <a:gd name="connsiteX6" fmla="*/ 1141420 w 4941962"/>
              <a:gd name="connsiteY6" fmla="*/ 368616 h 1331513"/>
              <a:gd name="connsiteX0" fmla="*/ 1141420 w 4952229"/>
              <a:gd name="connsiteY0" fmla="*/ 353321 h 1316218"/>
              <a:gd name="connsiteX1" fmla="*/ 2655619 w 4952229"/>
              <a:gd name="connsiteY1" fmla="*/ 416966 h 1316218"/>
              <a:gd name="connsiteX2" fmla="*/ 4428709 w 4952229"/>
              <a:gd name="connsiteY2" fmla="*/ 6942 h 1316218"/>
              <a:gd name="connsiteX3" fmla="*/ 4594152 w 4952229"/>
              <a:gd name="connsiteY3" fmla="*/ 249080 h 1316218"/>
              <a:gd name="connsiteX4" fmla="*/ 0 w 4952229"/>
              <a:gd name="connsiteY4" fmla="*/ 1316218 h 1316218"/>
              <a:gd name="connsiteX5" fmla="*/ 1141420 w 4952229"/>
              <a:gd name="connsiteY5" fmla="*/ 353321 h 1316218"/>
              <a:gd name="connsiteX0" fmla="*/ 1141420 w 4958877"/>
              <a:gd name="connsiteY0" fmla="*/ 276198 h 1239095"/>
              <a:gd name="connsiteX1" fmla="*/ 2655619 w 4958877"/>
              <a:gd name="connsiteY1" fmla="*/ 339843 h 1239095"/>
              <a:gd name="connsiteX2" fmla="*/ 4451334 w 4958877"/>
              <a:gd name="connsiteY2" fmla="*/ 22570 h 1239095"/>
              <a:gd name="connsiteX3" fmla="*/ 4594152 w 4958877"/>
              <a:gd name="connsiteY3" fmla="*/ 171957 h 1239095"/>
              <a:gd name="connsiteX4" fmla="*/ 0 w 4958877"/>
              <a:gd name="connsiteY4" fmla="*/ 1239095 h 1239095"/>
              <a:gd name="connsiteX5" fmla="*/ 1141420 w 4958877"/>
              <a:gd name="connsiteY5" fmla="*/ 276198 h 1239095"/>
              <a:gd name="connsiteX0" fmla="*/ 1141420 w 4917260"/>
              <a:gd name="connsiteY0" fmla="*/ 253628 h 1216525"/>
              <a:gd name="connsiteX1" fmla="*/ 2655619 w 4917260"/>
              <a:gd name="connsiteY1" fmla="*/ 317273 h 1216525"/>
              <a:gd name="connsiteX2" fmla="*/ 4451334 w 4917260"/>
              <a:gd name="connsiteY2" fmla="*/ 0 h 1216525"/>
              <a:gd name="connsiteX3" fmla="*/ 4594152 w 4917260"/>
              <a:gd name="connsiteY3" fmla="*/ 149387 h 1216525"/>
              <a:gd name="connsiteX4" fmla="*/ 0 w 4917260"/>
              <a:gd name="connsiteY4" fmla="*/ 1216525 h 1216525"/>
              <a:gd name="connsiteX5" fmla="*/ 1141420 w 4917260"/>
              <a:gd name="connsiteY5" fmla="*/ 253628 h 1216525"/>
              <a:gd name="connsiteX0" fmla="*/ 1141420 w 4594152"/>
              <a:gd name="connsiteY0" fmla="*/ 253628 h 1216525"/>
              <a:gd name="connsiteX1" fmla="*/ 2655619 w 4594152"/>
              <a:gd name="connsiteY1" fmla="*/ 317273 h 1216525"/>
              <a:gd name="connsiteX2" fmla="*/ 4451334 w 4594152"/>
              <a:gd name="connsiteY2" fmla="*/ 0 h 1216525"/>
              <a:gd name="connsiteX3" fmla="*/ 4594152 w 4594152"/>
              <a:gd name="connsiteY3" fmla="*/ 149387 h 1216525"/>
              <a:gd name="connsiteX4" fmla="*/ 0 w 4594152"/>
              <a:gd name="connsiteY4" fmla="*/ 1216525 h 1216525"/>
              <a:gd name="connsiteX5" fmla="*/ 1141420 w 4594152"/>
              <a:gd name="connsiteY5" fmla="*/ 253628 h 1216525"/>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152"/>
              <a:gd name="connsiteY0" fmla="*/ 265957 h 1228854"/>
              <a:gd name="connsiteX1" fmla="*/ 2655619 w 4594152"/>
              <a:gd name="connsiteY1" fmla="*/ 329602 h 1228854"/>
              <a:gd name="connsiteX2" fmla="*/ 4454878 w 4594152"/>
              <a:gd name="connsiteY2" fmla="*/ 0 h 1228854"/>
              <a:gd name="connsiteX3" fmla="*/ 4594152 w 4594152"/>
              <a:gd name="connsiteY3" fmla="*/ 161716 h 1228854"/>
              <a:gd name="connsiteX4" fmla="*/ 0 w 4594152"/>
              <a:gd name="connsiteY4" fmla="*/ 1228854 h 1228854"/>
              <a:gd name="connsiteX5" fmla="*/ 1141420 w 4594152"/>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65957 h 1228854"/>
              <a:gd name="connsiteX1" fmla="*/ 2655619 w 4594566"/>
              <a:gd name="connsiteY1" fmla="*/ 329602 h 1228854"/>
              <a:gd name="connsiteX2" fmla="*/ 4454878 w 4594566"/>
              <a:gd name="connsiteY2" fmla="*/ 0 h 1228854"/>
              <a:gd name="connsiteX3" fmla="*/ 4594566 w 4594566"/>
              <a:gd name="connsiteY3" fmla="*/ 156701 h 1228854"/>
              <a:gd name="connsiteX4" fmla="*/ 0 w 4594566"/>
              <a:gd name="connsiteY4" fmla="*/ 1228854 h 1228854"/>
              <a:gd name="connsiteX5" fmla="*/ 1141420 w 4594566"/>
              <a:gd name="connsiteY5" fmla="*/ 265957 h 1228854"/>
              <a:gd name="connsiteX0" fmla="*/ 1141420 w 4594566"/>
              <a:gd name="connsiteY0" fmla="*/ 273686 h 1236583"/>
              <a:gd name="connsiteX1" fmla="*/ 2655619 w 4594566"/>
              <a:gd name="connsiteY1" fmla="*/ 337331 h 1236583"/>
              <a:gd name="connsiteX2" fmla="*/ 4452993 w 4594566"/>
              <a:gd name="connsiteY2" fmla="*/ 0 h 1236583"/>
              <a:gd name="connsiteX3" fmla="*/ 4594566 w 4594566"/>
              <a:gd name="connsiteY3" fmla="*/ 164430 h 1236583"/>
              <a:gd name="connsiteX4" fmla="*/ 0 w 4594566"/>
              <a:gd name="connsiteY4" fmla="*/ 1236583 h 1236583"/>
              <a:gd name="connsiteX5" fmla="*/ 1141420 w 4594566"/>
              <a:gd name="connsiteY5" fmla="*/ 273686 h 1236583"/>
              <a:gd name="connsiteX0" fmla="*/ 1141420 w 4594566"/>
              <a:gd name="connsiteY0" fmla="*/ 266786 h 1229683"/>
              <a:gd name="connsiteX1" fmla="*/ 2655619 w 4594566"/>
              <a:gd name="connsiteY1" fmla="*/ 330431 h 1229683"/>
              <a:gd name="connsiteX2" fmla="*/ 4444849 w 4594566"/>
              <a:gd name="connsiteY2" fmla="*/ 0 h 1229683"/>
              <a:gd name="connsiteX3" fmla="*/ 4594566 w 4594566"/>
              <a:gd name="connsiteY3" fmla="*/ 157530 h 1229683"/>
              <a:gd name="connsiteX4" fmla="*/ 0 w 4594566"/>
              <a:gd name="connsiteY4" fmla="*/ 1229683 h 1229683"/>
              <a:gd name="connsiteX5" fmla="*/ 1141420 w 4594566"/>
              <a:gd name="connsiteY5" fmla="*/ 266786 h 1229683"/>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94566"/>
              <a:gd name="connsiteY0" fmla="*/ 279115 h 1242012"/>
              <a:gd name="connsiteX1" fmla="*/ 2655619 w 4594566"/>
              <a:gd name="connsiteY1" fmla="*/ 342760 h 1242012"/>
              <a:gd name="connsiteX2" fmla="*/ 4448393 w 4594566"/>
              <a:gd name="connsiteY2" fmla="*/ 0 h 1242012"/>
              <a:gd name="connsiteX3" fmla="*/ 4594566 w 4594566"/>
              <a:gd name="connsiteY3" fmla="*/ 169859 h 1242012"/>
              <a:gd name="connsiteX4" fmla="*/ 0 w 4594566"/>
              <a:gd name="connsiteY4" fmla="*/ 1242012 h 1242012"/>
              <a:gd name="connsiteX5" fmla="*/ 1141420 w 4594566"/>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9115 h 1242012"/>
              <a:gd name="connsiteX1" fmla="*/ 2655619 w 4576094"/>
              <a:gd name="connsiteY1" fmla="*/ 342760 h 1242012"/>
              <a:gd name="connsiteX2" fmla="*/ 4448393 w 4576094"/>
              <a:gd name="connsiteY2" fmla="*/ 0 h 1242012"/>
              <a:gd name="connsiteX3" fmla="*/ 4576094 w 4576094"/>
              <a:gd name="connsiteY3" fmla="*/ 148057 h 1242012"/>
              <a:gd name="connsiteX4" fmla="*/ 0 w 4576094"/>
              <a:gd name="connsiteY4" fmla="*/ 1242012 h 1242012"/>
              <a:gd name="connsiteX5" fmla="*/ 1141420 w 4576094"/>
              <a:gd name="connsiteY5" fmla="*/ 279115 h 124201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78005 h 1240902"/>
              <a:gd name="connsiteX1" fmla="*/ 2655619 w 4576094"/>
              <a:gd name="connsiteY1" fmla="*/ 341650 h 1240902"/>
              <a:gd name="connsiteX2" fmla="*/ 4461818 w 4576094"/>
              <a:gd name="connsiteY2" fmla="*/ 0 h 1240902"/>
              <a:gd name="connsiteX3" fmla="*/ 4576094 w 4576094"/>
              <a:gd name="connsiteY3" fmla="*/ 146947 h 1240902"/>
              <a:gd name="connsiteX4" fmla="*/ 0 w 4576094"/>
              <a:gd name="connsiteY4" fmla="*/ 1240902 h 1240902"/>
              <a:gd name="connsiteX5" fmla="*/ 1141420 w 4576094"/>
              <a:gd name="connsiteY5" fmla="*/ 278005 h 1240902"/>
              <a:gd name="connsiteX0" fmla="*/ 1141420 w 4576094"/>
              <a:gd name="connsiteY0" fmla="*/ 244108 h 1207005"/>
              <a:gd name="connsiteX1" fmla="*/ 2655619 w 4576094"/>
              <a:gd name="connsiteY1" fmla="*/ 307753 h 1207005"/>
              <a:gd name="connsiteX2" fmla="*/ 4454081 w 4576094"/>
              <a:gd name="connsiteY2" fmla="*/ 0 h 1207005"/>
              <a:gd name="connsiteX3" fmla="*/ 4576094 w 4576094"/>
              <a:gd name="connsiteY3" fmla="*/ 113050 h 1207005"/>
              <a:gd name="connsiteX4" fmla="*/ 0 w 4576094"/>
              <a:gd name="connsiteY4" fmla="*/ 1207005 h 1207005"/>
              <a:gd name="connsiteX5" fmla="*/ 1141420 w 4576094"/>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55619 w 4570789"/>
              <a:gd name="connsiteY1" fmla="*/ 307753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141420 w 4570789"/>
              <a:gd name="connsiteY0" fmla="*/ 244108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141420 w 4570789"/>
              <a:gd name="connsiteY5" fmla="*/ 244108 h 1207005"/>
              <a:gd name="connsiteX0" fmla="*/ 1099161 w 4570789"/>
              <a:gd name="connsiteY0" fmla="*/ 248016 h 1207005"/>
              <a:gd name="connsiteX1" fmla="*/ 2648693 w 4570789"/>
              <a:gd name="connsiteY1" fmla="*/ 331850 h 1207005"/>
              <a:gd name="connsiteX2" fmla="*/ 4454081 w 4570789"/>
              <a:gd name="connsiteY2" fmla="*/ 0 h 1207005"/>
              <a:gd name="connsiteX3" fmla="*/ 4570789 w 4570789"/>
              <a:gd name="connsiteY3" fmla="*/ 117545 h 1207005"/>
              <a:gd name="connsiteX4" fmla="*/ 0 w 4570789"/>
              <a:gd name="connsiteY4" fmla="*/ 1207005 h 1207005"/>
              <a:gd name="connsiteX5" fmla="*/ 1099161 w 4570789"/>
              <a:gd name="connsiteY5" fmla="*/ 248016 h 1207005"/>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2673194 w 4595290"/>
              <a:gd name="connsiteY1" fmla="*/ 331850 h 1204980"/>
              <a:gd name="connsiteX2" fmla="*/ 4478582 w 4595290"/>
              <a:gd name="connsiteY2" fmla="*/ 0 h 1204980"/>
              <a:gd name="connsiteX3" fmla="*/ 4595290 w 4595290"/>
              <a:gd name="connsiteY3" fmla="*/ 117545 h 1204980"/>
              <a:gd name="connsiteX4" fmla="*/ 0 w 4595290"/>
              <a:gd name="connsiteY4" fmla="*/ 1204980 h 1204980"/>
              <a:gd name="connsiteX5" fmla="*/ 1123662 w 4595290"/>
              <a:gd name="connsiteY5"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5290"/>
              <a:gd name="connsiteY0" fmla="*/ 248016 h 1204980"/>
              <a:gd name="connsiteX1" fmla="*/ 4478582 w 4595290"/>
              <a:gd name="connsiteY1" fmla="*/ 0 h 1204980"/>
              <a:gd name="connsiteX2" fmla="*/ 4595290 w 4595290"/>
              <a:gd name="connsiteY2" fmla="*/ 117545 h 1204980"/>
              <a:gd name="connsiteX3" fmla="*/ 0 w 4595290"/>
              <a:gd name="connsiteY3" fmla="*/ 1204980 h 1204980"/>
              <a:gd name="connsiteX4" fmla="*/ 1123662 w 4595290"/>
              <a:gd name="connsiteY4" fmla="*/ 248016 h 1204980"/>
              <a:gd name="connsiteX0" fmla="*/ 1123662 w 4590232"/>
              <a:gd name="connsiteY0" fmla="*/ 248016 h 1204980"/>
              <a:gd name="connsiteX1" fmla="*/ 4478582 w 4590232"/>
              <a:gd name="connsiteY1" fmla="*/ 0 h 1204980"/>
              <a:gd name="connsiteX2" fmla="*/ 4590232 w 4590232"/>
              <a:gd name="connsiteY2" fmla="*/ 125864 h 1204980"/>
              <a:gd name="connsiteX3" fmla="*/ 0 w 4590232"/>
              <a:gd name="connsiteY3" fmla="*/ 1204980 h 1204980"/>
              <a:gd name="connsiteX4" fmla="*/ 1123662 w 4590232"/>
              <a:gd name="connsiteY4" fmla="*/ 248016 h 120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232" h="1204980">
                <a:moveTo>
                  <a:pt x="1123662" y="248016"/>
                </a:moveTo>
                <a:cubicBezTo>
                  <a:pt x="2358656" y="213148"/>
                  <a:pt x="3754023" y="647999"/>
                  <a:pt x="4478582" y="0"/>
                </a:cubicBezTo>
                <a:cubicBezTo>
                  <a:pt x="4728122" y="281494"/>
                  <a:pt x="4384810" y="-99670"/>
                  <a:pt x="4590232" y="125864"/>
                </a:cubicBezTo>
                <a:cubicBezTo>
                  <a:pt x="3768549" y="1796416"/>
                  <a:pt x="1303206" y="432259"/>
                  <a:pt x="0" y="1204980"/>
                </a:cubicBezTo>
                <a:lnTo>
                  <a:pt x="1123662" y="2480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7719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grå utan våg">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0F6A31-961B-4697-A33F-4E85E3817BF0}"/>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B7E1B452-5C13-420D-98D9-FEFA84D510E6}"/>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A025CC6-B769-4A90-815D-7D27FD9D4ADF}"/>
              </a:ext>
            </a:extLst>
          </p:cNvPr>
          <p:cNvSpPr>
            <a:spLocks noGrp="1"/>
          </p:cNvSpPr>
          <p:nvPr>
            <p:ph type="dt" sz="half" idx="10"/>
          </p:nvPr>
        </p:nvSpPr>
        <p:spPr/>
        <p:txBody>
          <a:bodyPr/>
          <a:lstStyle>
            <a:lvl1pPr>
              <a:defRPr>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588279D6-F2F6-40F2-BCEA-4CC13EF4D743}"/>
              </a:ext>
            </a:extLst>
          </p:cNvPr>
          <p:cNvSpPr>
            <a:spLocks noGrp="1"/>
          </p:cNvSpPr>
          <p:nvPr>
            <p:ph type="ftr" sz="quarter" idx="11"/>
          </p:nvPr>
        </p:nvSpPr>
        <p:spPr/>
        <p:txBody>
          <a:bodyPr/>
          <a:lstStyle>
            <a:lvl1pPr>
              <a:defRPr>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BBF3DB2F-3774-49B9-8158-F9EDBA7F58AA}"/>
              </a:ext>
            </a:extLst>
          </p:cNvPr>
          <p:cNvSpPr>
            <a:spLocks noGrp="1"/>
          </p:cNvSpPr>
          <p:nvPr>
            <p:ph type="sldNum" sz="quarter" idx="12"/>
          </p:nvPr>
        </p:nvSpPr>
        <p:spPr/>
        <p:txBody>
          <a:bodyPr/>
          <a:lstStyle>
            <a:lvl1pPr>
              <a:defRPr>
                <a:solidFill>
                  <a:schemeClr val="bg1">
                    <a:lumMod val="50000"/>
                  </a:schemeClr>
                </a:solidFill>
              </a:defRPr>
            </a:lvl1pPr>
          </a:lstStyle>
          <a:p>
            <a:fld id="{06A27B9A-A3F5-49AC-812A-48CF3A1D9232}" type="slidenum">
              <a:rPr lang="en-SE" smtClean="0"/>
              <a:pPr/>
              <a:t>‹#›</a:t>
            </a:fld>
            <a:endParaRPr lang="en-SE"/>
          </a:p>
        </p:txBody>
      </p:sp>
    </p:spTree>
    <p:extLst>
      <p:ext uri="{BB962C8B-B14F-4D97-AF65-F5344CB8AC3E}">
        <p14:creationId xmlns:p14="http://schemas.microsoft.com/office/powerpoint/2010/main" val="1094812397"/>
      </p:ext>
    </p:extLst>
  </p:cSld>
  <p:clrMapOvr>
    <a:masterClrMapping/>
  </p:clrMapOvr>
  <p:extLst>
    <p:ext uri="{DCECCB84-F9BA-43D5-87BE-67443E8EF086}">
      <p15:sldGuideLst xmlns:p15="http://schemas.microsoft.com/office/powerpoint/2012/main">
        <p15:guide id="1" orient="horz" pos="1389"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54E08A1-391C-46CB-83E8-09110290C2A2}"/>
              </a:ext>
            </a:extLst>
          </p:cNvPr>
          <p:cNvSpPr>
            <a:spLocks noGrp="1"/>
          </p:cNvSpPr>
          <p:nvPr>
            <p:ph type="title"/>
          </p:nvPr>
        </p:nvSpPr>
        <p:spPr>
          <a:xfrm>
            <a:off x="976544" y="648071"/>
            <a:ext cx="10377255" cy="1296139"/>
          </a:xfrm>
          <a:prstGeom prst="rect">
            <a:avLst/>
          </a:prstGeom>
        </p:spPr>
        <p:txBody>
          <a:bodyPr vert="horz" lIns="91440" tIns="45720" rIns="91440" bIns="45720" rtlCol="0" anchor="t" anchorCtr="0">
            <a:noAutofit/>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75710234-491F-4842-B7AD-3F2A7A4EF403}"/>
              </a:ext>
            </a:extLst>
          </p:cNvPr>
          <p:cNvSpPr>
            <a:spLocks noGrp="1"/>
          </p:cNvSpPr>
          <p:nvPr>
            <p:ph type="body" idx="1"/>
          </p:nvPr>
        </p:nvSpPr>
        <p:spPr>
          <a:xfrm>
            <a:off x="976544" y="2221907"/>
            <a:ext cx="10377256" cy="3499053"/>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414C501B-1F6C-4632-B813-CE587FEACB14}"/>
              </a:ext>
            </a:extLst>
          </p:cNvPr>
          <p:cNvSpPr>
            <a:spLocks noGrp="1"/>
          </p:cNvSpPr>
          <p:nvPr>
            <p:ph type="dt" sz="half" idx="2"/>
          </p:nvPr>
        </p:nvSpPr>
        <p:spPr>
          <a:xfrm>
            <a:off x="2778711" y="6320838"/>
            <a:ext cx="1047565"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C8F3B1B8-7661-44B1-9B3C-99F897C28A07}" type="datetimeFigureOut">
              <a:rPr lang="en-SE" smtClean="0"/>
              <a:pPr/>
              <a:t>03/22/2024</a:t>
            </a:fld>
            <a:endParaRPr lang="en-SE"/>
          </a:p>
        </p:txBody>
      </p:sp>
      <p:sp>
        <p:nvSpPr>
          <p:cNvPr id="5" name="Platshållare för sidfot 4">
            <a:extLst>
              <a:ext uri="{FF2B5EF4-FFF2-40B4-BE49-F238E27FC236}">
                <a16:creationId xmlns:a16="http://schemas.microsoft.com/office/drawing/2014/main" id="{C7BCD825-F76E-4132-9CB2-5C6C7F6E6B23}"/>
              </a:ext>
            </a:extLst>
          </p:cNvPr>
          <p:cNvSpPr>
            <a:spLocks noGrp="1"/>
          </p:cNvSpPr>
          <p:nvPr>
            <p:ph type="ftr" sz="quarter" idx="3"/>
          </p:nvPr>
        </p:nvSpPr>
        <p:spPr>
          <a:xfrm>
            <a:off x="3872272" y="6320838"/>
            <a:ext cx="35136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SE"/>
          </a:p>
        </p:txBody>
      </p:sp>
      <p:sp>
        <p:nvSpPr>
          <p:cNvPr id="6" name="Platshållare för bildnummer 5">
            <a:extLst>
              <a:ext uri="{FF2B5EF4-FFF2-40B4-BE49-F238E27FC236}">
                <a16:creationId xmlns:a16="http://schemas.microsoft.com/office/drawing/2014/main" id="{8F3CBBD1-A88B-46CD-999F-6B3041913C45}"/>
              </a:ext>
            </a:extLst>
          </p:cNvPr>
          <p:cNvSpPr>
            <a:spLocks noGrp="1"/>
          </p:cNvSpPr>
          <p:nvPr>
            <p:ph type="sldNum" sz="quarter" idx="4"/>
          </p:nvPr>
        </p:nvSpPr>
        <p:spPr>
          <a:xfrm>
            <a:off x="10156054" y="6320838"/>
            <a:ext cx="1197746"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06A27B9A-A3F5-49AC-812A-48CF3A1D9232}" type="slidenum">
              <a:rPr lang="en-SE" smtClean="0"/>
              <a:pPr/>
              <a:t>‹#›</a:t>
            </a:fld>
            <a:endParaRPr lang="en-SE"/>
          </a:p>
        </p:txBody>
      </p:sp>
      <p:pic>
        <p:nvPicPr>
          <p:cNvPr id="16" name="Bildobjekt 15">
            <a:extLst>
              <a:ext uri="{FF2B5EF4-FFF2-40B4-BE49-F238E27FC236}">
                <a16:creationId xmlns:a16="http://schemas.microsoft.com/office/drawing/2014/main" id="{F3700E3B-6BFE-4CC8-BBDB-98E220CDB8A9}"/>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98756" y="6234119"/>
            <a:ext cx="1723008" cy="367551"/>
          </a:xfrm>
          <a:prstGeom prst="rect">
            <a:avLst/>
          </a:prstGeom>
        </p:spPr>
      </p:pic>
    </p:spTree>
    <p:extLst>
      <p:ext uri="{BB962C8B-B14F-4D97-AF65-F5344CB8AC3E}">
        <p14:creationId xmlns:p14="http://schemas.microsoft.com/office/powerpoint/2010/main" val="13008940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70" r:id="rId4"/>
    <p:sldLayoutId id="2147483650" r:id="rId5"/>
    <p:sldLayoutId id="2147483666" r:id="rId6"/>
    <p:sldLayoutId id="2147483671" r:id="rId7"/>
    <p:sldLayoutId id="2147483661" r:id="rId8"/>
    <p:sldLayoutId id="2147483667" r:id="rId9"/>
    <p:sldLayoutId id="2147483672" r:id="rId10"/>
    <p:sldLayoutId id="2147483652" r:id="rId11"/>
    <p:sldLayoutId id="2147483668" r:id="rId12"/>
    <p:sldLayoutId id="2147483662" r:id="rId13"/>
    <p:sldLayoutId id="2147483669" r:id="rId14"/>
    <p:sldLayoutId id="2147483654" r:id="rId15"/>
    <p:sldLayoutId id="2147483676" r:id="rId16"/>
    <p:sldLayoutId id="2147483677" r:id="rId17"/>
    <p:sldLayoutId id="2147483674" r:id="rId18"/>
    <p:sldLayoutId id="2147483673" r:id="rId19"/>
    <p:sldLayoutId id="2147483655" r:id="rId20"/>
    <p:sldLayoutId id="2147483675" r:id="rId21"/>
    <p:sldLayoutId id="2147483663" r:id="rId22"/>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541338" indent="-2841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808038" indent="-2492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074738" indent="-2492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339850" indent="-2476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linkedin.com/company/energimyndigheten/" TargetMode="External"/><Relationship Id="rId7" Type="http://schemas.openxmlformats.org/officeDocument/2006/relationships/hyperlink" Target="https://www.youtube.com/user/Energimyndighet"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hyperlink" Target="https://www.facebook.com/energimyndigheten"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instagram.com/energimyndighet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7EB817-8FD9-4AB7-8E80-1EE24F37497A}"/>
              </a:ext>
            </a:extLst>
          </p:cNvPr>
          <p:cNvSpPr>
            <a:spLocks noGrp="1"/>
          </p:cNvSpPr>
          <p:nvPr>
            <p:ph type="ctrTitle"/>
          </p:nvPr>
        </p:nvSpPr>
        <p:spPr/>
        <p:txBody>
          <a:bodyPr/>
          <a:lstStyle/>
          <a:p>
            <a:r>
              <a:rPr lang="sv-SE"/>
              <a:t>Fjärrvärme och kraftvärmestrategin </a:t>
            </a:r>
            <a:endParaRPr lang="en-SE"/>
          </a:p>
        </p:txBody>
      </p:sp>
      <p:sp>
        <p:nvSpPr>
          <p:cNvPr id="3" name="Underrubrik 2">
            <a:extLst>
              <a:ext uri="{FF2B5EF4-FFF2-40B4-BE49-F238E27FC236}">
                <a16:creationId xmlns:a16="http://schemas.microsoft.com/office/drawing/2014/main" id="{8C872970-7D2E-4CDC-A95C-1E6136B3A114}"/>
              </a:ext>
            </a:extLst>
          </p:cNvPr>
          <p:cNvSpPr>
            <a:spLocks noGrp="1"/>
          </p:cNvSpPr>
          <p:nvPr>
            <p:ph type="subTitle" idx="1"/>
          </p:nvPr>
        </p:nvSpPr>
        <p:spPr>
          <a:xfrm>
            <a:off x="941374" y="3219450"/>
            <a:ext cx="10309252" cy="1371600"/>
          </a:xfrm>
        </p:spPr>
        <p:txBody>
          <a:bodyPr/>
          <a:lstStyle/>
          <a:p>
            <a:r>
              <a:rPr lang="sv-SE" dirty="0"/>
              <a:t>Slutsatser och åtgärdsförslag</a:t>
            </a:r>
          </a:p>
          <a:p>
            <a:r>
              <a:rPr lang="sv-SE" dirty="0"/>
              <a:t>Daniel Friberg  </a:t>
            </a:r>
          </a:p>
        </p:txBody>
      </p:sp>
      <p:sp>
        <p:nvSpPr>
          <p:cNvPr id="4" name="textruta 3">
            <a:extLst>
              <a:ext uri="{FF2B5EF4-FFF2-40B4-BE49-F238E27FC236}">
                <a16:creationId xmlns:a16="http://schemas.microsoft.com/office/drawing/2014/main" id="{CB761AA8-6D92-5323-0327-2184C02BE257}"/>
              </a:ext>
            </a:extLst>
          </p:cNvPr>
          <p:cNvSpPr txBox="1"/>
          <p:nvPr/>
        </p:nvSpPr>
        <p:spPr>
          <a:xfrm>
            <a:off x="883008" y="3705195"/>
            <a:ext cx="7954051" cy="400110"/>
          </a:xfrm>
          <a:prstGeom prst="rect">
            <a:avLst/>
          </a:prstGeom>
          <a:noFill/>
        </p:spPr>
        <p:txBody>
          <a:bodyPr wrap="square" rtlCol="0">
            <a:spAutoFit/>
          </a:bodyPr>
          <a:lstStyle/>
          <a:p>
            <a:r>
              <a:rPr lang="sv-SE" sz="2000">
                <a:solidFill>
                  <a:schemeClr val="bg1"/>
                </a:solidFill>
                <a:latin typeface="+mj-lt"/>
              </a:rPr>
              <a:t> </a:t>
            </a:r>
          </a:p>
        </p:txBody>
      </p:sp>
      <p:pic>
        <p:nvPicPr>
          <p:cNvPr id="6" name="Bildobjekt 5" descr="En bild som visar text, skärmbild, grafisk design, design&#10;&#10;Automatiskt genererad beskrivning">
            <a:extLst>
              <a:ext uri="{FF2B5EF4-FFF2-40B4-BE49-F238E27FC236}">
                <a16:creationId xmlns:a16="http://schemas.microsoft.com/office/drawing/2014/main" id="{3F2831CC-BA35-32D8-E2B2-FD6951C2D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39329">
            <a:off x="8649343" y="630029"/>
            <a:ext cx="2988791" cy="4231916"/>
          </a:xfrm>
          <a:prstGeom prst="rect">
            <a:avLst/>
          </a:prstGeom>
        </p:spPr>
      </p:pic>
      <p:pic>
        <p:nvPicPr>
          <p:cNvPr id="1026" name="Picture 2">
            <a:extLst>
              <a:ext uri="{FF2B5EF4-FFF2-40B4-BE49-F238E27FC236}">
                <a16:creationId xmlns:a16="http://schemas.microsoft.com/office/drawing/2014/main" id="{E5F1E523-0A23-F501-094D-538F90ECA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9627">
            <a:off x="7609361" y="2826723"/>
            <a:ext cx="2859843" cy="369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50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8F142AE-8950-3E34-FD51-AF4BA7200C59}"/>
              </a:ext>
            </a:extLst>
          </p:cNvPr>
          <p:cNvGraphicFramePr/>
          <p:nvPr>
            <p:extLst>
              <p:ext uri="{D42A27DB-BD31-4B8C-83A1-F6EECF244321}">
                <p14:modId xmlns:p14="http://schemas.microsoft.com/office/powerpoint/2010/main" val="2281179217"/>
              </p:ext>
            </p:extLst>
          </p:nvPr>
        </p:nvGraphicFramePr>
        <p:xfrm>
          <a:off x="346230" y="1225076"/>
          <a:ext cx="6334488" cy="41412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ruta 5">
            <a:extLst>
              <a:ext uri="{FF2B5EF4-FFF2-40B4-BE49-F238E27FC236}">
                <a16:creationId xmlns:a16="http://schemas.microsoft.com/office/drawing/2014/main" id="{9F103AD3-7554-5D7E-676B-D78DA78088F5}"/>
              </a:ext>
            </a:extLst>
          </p:cNvPr>
          <p:cNvSpPr txBox="1"/>
          <p:nvPr/>
        </p:nvSpPr>
        <p:spPr>
          <a:xfrm>
            <a:off x="463995" y="455635"/>
            <a:ext cx="6098958" cy="738664"/>
          </a:xfrm>
          <a:prstGeom prst="rect">
            <a:avLst/>
          </a:prstGeom>
          <a:noFill/>
        </p:spPr>
        <p:txBody>
          <a:bodyPr wrap="square">
            <a:spAutoFit/>
          </a:bodyPr>
          <a:lstStyle/>
          <a:p>
            <a:r>
              <a:rPr lang="sv-SE" sz="1400">
                <a:effectLst/>
                <a:latin typeface="+mj-lt"/>
                <a:ea typeface="Times New Roman" panose="02020603050405020304" pitchFamily="18" charset="0"/>
              </a:rPr>
              <a:t>Utbyggnad av ny kraftvärme (GW) samt ny produktion (TWh) beroende på antaganden om lager och livstidsförlängning av kärnkraft, </a:t>
            </a:r>
            <a:r>
              <a:rPr lang="sv-SE" sz="1400" b="1">
                <a:effectLst/>
                <a:latin typeface="+mj-lt"/>
                <a:ea typeface="Times New Roman" panose="02020603050405020304" pitchFamily="18" charset="0"/>
              </a:rPr>
              <a:t>jämfört med startår 2025</a:t>
            </a:r>
            <a:r>
              <a:rPr lang="sv-SE" sz="1400">
                <a:effectLst/>
                <a:latin typeface="Times New Roman" panose="02020603050405020304" pitchFamily="18" charset="0"/>
                <a:ea typeface="Times New Roman" panose="02020603050405020304" pitchFamily="18" charset="0"/>
              </a:rPr>
              <a:t>.</a:t>
            </a:r>
            <a:endParaRPr lang="sv-SE" sz="1400"/>
          </a:p>
        </p:txBody>
      </p:sp>
      <p:pic>
        <p:nvPicPr>
          <p:cNvPr id="7" name="Bildobjekt 6" descr="En bild som visar text, skärmbild, programvara, Multimedieprogram&#10;&#10;Automatiskt genererad beskrivning">
            <a:extLst>
              <a:ext uri="{FF2B5EF4-FFF2-40B4-BE49-F238E27FC236}">
                <a16:creationId xmlns:a16="http://schemas.microsoft.com/office/drawing/2014/main" id="{D78B9ADC-1CCA-3CCC-1DA1-DDCB92FD389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2303" t="31182" r="39636" b="36003"/>
          <a:stretch/>
        </p:blipFill>
        <p:spPr bwMode="auto">
          <a:xfrm>
            <a:off x="6562952" y="1366576"/>
            <a:ext cx="5629047" cy="3702714"/>
          </a:xfrm>
          <a:prstGeom prst="rect">
            <a:avLst/>
          </a:prstGeom>
          <a:ln>
            <a:noFill/>
          </a:ln>
          <a:extLst>
            <a:ext uri="{53640926-AAD7-44D8-BBD7-CCE9431645EC}">
              <a14:shadowObscured xmlns:a14="http://schemas.microsoft.com/office/drawing/2010/main"/>
            </a:ext>
          </a:extLst>
        </p:spPr>
      </p:pic>
      <p:sp>
        <p:nvSpPr>
          <p:cNvPr id="9" name="textruta 8">
            <a:extLst>
              <a:ext uri="{FF2B5EF4-FFF2-40B4-BE49-F238E27FC236}">
                <a16:creationId xmlns:a16="http://schemas.microsoft.com/office/drawing/2014/main" id="{85CAD0C1-353C-79DA-F3F1-A7C75918AC21}"/>
              </a:ext>
            </a:extLst>
          </p:cNvPr>
          <p:cNvSpPr txBox="1"/>
          <p:nvPr/>
        </p:nvSpPr>
        <p:spPr>
          <a:xfrm>
            <a:off x="6562953" y="405398"/>
            <a:ext cx="5737308" cy="584775"/>
          </a:xfrm>
          <a:prstGeom prst="rect">
            <a:avLst/>
          </a:prstGeom>
          <a:noFill/>
        </p:spPr>
        <p:txBody>
          <a:bodyPr wrap="square">
            <a:spAutoFit/>
          </a:bodyPr>
          <a:lstStyle/>
          <a:p>
            <a:r>
              <a:rPr lang="sv-SE" sz="1600">
                <a:effectLst/>
                <a:latin typeface="+mj-lt"/>
                <a:ea typeface="Times New Roman" panose="02020603050405020304" pitchFamily="18" charset="0"/>
              </a:rPr>
              <a:t>Investeringsplaner i kraftvärme enligt enkätsvar till och med 2035</a:t>
            </a:r>
            <a:r>
              <a:rPr lang="sv-SE" sz="1600">
                <a:effectLst/>
                <a:latin typeface="Times New Roman" panose="02020603050405020304" pitchFamily="18" charset="0"/>
                <a:ea typeface="Times New Roman" panose="02020603050405020304" pitchFamily="18" charset="0"/>
              </a:rPr>
              <a:t>.</a:t>
            </a:r>
            <a:endParaRPr lang="sv-SE" sz="1600"/>
          </a:p>
        </p:txBody>
      </p:sp>
      <p:sp>
        <p:nvSpPr>
          <p:cNvPr id="10" name="textruta 9">
            <a:extLst>
              <a:ext uri="{FF2B5EF4-FFF2-40B4-BE49-F238E27FC236}">
                <a16:creationId xmlns:a16="http://schemas.microsoft.com/office/drawing/2014/main" id="{0FB5175D-92A4-40BD-FBA2-ADE3C63F11BE}"/>
              </a:ext>
            </a:extLst>
          </p:cNvPr>
          <p:cNvSpPr txBox="1"/>
          <p:nvPr/>
        </p:nvSpPr>
        <p:spPr>
          <a:xfrm>
            <a:off x="853735" y="5304194"/>
            <a:ext cx="10484529" cy="115416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sv-SE" sz="1600">
                <a:latin typeface="+mj-lt"/>
              </a:rPr>
              <a:t>Aktörernas investeringsplaner till 2035 innebär knappt någon ny installerad effekt</a:t>
            </a:r>
          </a:p>
          <a:p>
            <a:pPr marL="285750" indent="-285750">
              <a:spcBef>
                <a:spcPts val="600"/>
              </a:spcBef>
              <a:buFont typeface="Arial" panose="020B0604020202020204" pitchFamily="34" charset="0"/>
              <a:buChar char="•"/>
            </a:pPr>
            <a:r>
              <a:rPr lang="sv-SE" sz="1600">
                <a:latin typeface="+mj-lt"/>
              </a:rPr>
              <a:t>Energisystemmodellen finner det emellertid lönsamt att bygga ut </a:t>
            </a:r>
            <a:r>
              <a:rPr lang="sv-SE" sz="1600" b="1">
                <a:latin typeface="+mj-lt"/>
              </a:rPr>
              <a:t>ca 0,7-0,8 GW = ca 2 TWh 2035 </a:t>
            </a:r>
            <a:r>
              <a:rPr lang="sv-SE" sz="1600">
                <a:latin typeface="+mj-lt"/>
              </a:rPr>
              <a:t>därefter minskar elproduktionen eftersom </a:t>
            </a:r>
            <a:r>
              <a:rPr lang="sv-SE" sz="1600" b="1">
                <a:latin typeface="+mj-lt"/>
              </a:rPr>
              <a:t>fullasttimmarna minskar i modellen </a:t>
            </a:r>
            <a:r>
              <a:rPr lang="sv-SE" sz="1600">
                <a:latin typeface="+mj-lt"/>
              </a:rPr>
              <a:t>(fler timmar med lågt pris drivet av mer intermittent kraft).</a:t>
            </a:r>
          </a:p>
        </p:txBody>
      </p:sp>
      <p:sp>
        <p:nvSpPr>
          <p:cNvPr id="11" name="Pil: höger 10">
            <a:extLst>
              <a:ext uri="{FF2B5EF4-FFF2-40B4-BE49-F238E27FC236}">
                <a16:creationId xmlns:a16="http://schemas.microsoft.com/office/drawing/2014/main" id="{F72EB16E-2384-7768-7B5F-64CE91A3DD41}"/>
              </a:ext>
            </a:extLst>
          </p:cNvPr>
          <p:cNvSpPr/>
          <p:nvPr/>
        </p:nvSpPr>
        <p:spPr>
          <a:xfrm>
            <a:off x="3311371" y="6258757"/>
            <a:ext cx="825623" cy="310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994CF4D0-4934-D0C7-311B-EA2213CA3A2B}"/>
              </a:ext>
            </a:extLst>
          </p:cNvPr>
          <p:cNvSpPr txBox="1"/>
          <p:nvPr/>
        </p:nvSpPr>
        <p:spPr>
          <a:xfrm>
            <a:off x="4201793" y="6129436"/>
            <a:ext cx="8708994" cy="646331"/>
          </a:xfrm>
          <a:prstGeom prst="rect">
            <a:avLst/>
          </a:prstGeom>
          <a:noFill/>
        </p:spPr>
        <p:txBody>
          <a:bodyPr wrap="square" rtlCol="0">
            <a:spAutoFit/>
          </a:bodyPr>
          <a:lstStyle/>
          <a:p>
            <a:r>
              <a:rPr lang="sv-SE" b="1" err="1">
                <a:solidFill>
                  <a:schemeClr val="accent2">
                    <a:lumMod val="75000"/>
                  </a:schemeClr>
                </a:solidFill>
                <a:latin typeface="+mj-lt"/>
              </a:rPr>
              <a:t>Mismatch</a:t>
            </a:r>
            <a:r>
              <a:rPr lang="sv-SE" b="1">
                <a:solidFill>
                  <a:schemeClr val="accent2">
                    <a:lumMod val="75000"/>
                  </a:schemeClr>
                </a:solidFill>
                <a:latin typeface="+mj-lt"/>
              </a:rPr>
              <a:t> mellan aktörernas bedömning och modellens </a:t>
            </a:r>
          </a:p>
          <a:p>
            <a:r>
              <a:rPr lang="sv-SE" b="1">
                <a:solidFill>
                  <a:schemeClr val="accent2">
                    <a:lumMod val="75000"/>
                  </a:schemeClr>
                </a:solidFill>
                <a:latin typeface="+mj-lt"/>
              </a:rPr>
              <a:t>kostnadsoptimering</a:t>
            </a:r>
          </a:p>
        </p:txBody>
      </p:sp>
      <p:cxnSp>
        <p:nvCxnSpPr>
          <p:cNvPr id="3" name="Rak koppling 2">
            <a:extLst>
              <a:ext uri="{FF2B5EF4-FFF2-40B4-BE49-F238E27FC236}">
                <a16:creationId xmlns:a16="http://schemas.microsoft.com/office/drawing/2014/main" id="{BA4CEF89-AD89-B9B6-A99D-919A36CFE96A}"/>
              </a:ext>
            </a:extLst>
          </p:cNvPr>
          <p:cNvCxnSpPr>
            <a:cxnSpLocks/>
          </p:cNvCxnSpPr>
          <p:nvPr/>
        </p:nvCxnSpPr>
        <p:spPr>
          <a:xfrm flipV="1">
            <a:off x="3209439" y="1772623"/>
            <a:ext cx="0" cy="2977113"/>
          </a:xfrm>
          <a:prstGeom prst="line">
            <a:avLst/>
          </a:prstGeom>
          <a:ln w="19050">
            <a:solidFill>
              <a:schemeClr val="accent1"/>
            </a:solidFill>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446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FBBCDF-711F-42E6-3543-1137D7BA5EDE}"/>
              </a:ext>
            </a:extLst>
          </p:cNvPr>
          <p:cNvSpPr>
            <a:spLocks noGrp="1"/>
          </p:cNvSpPr>
          <p:nvPr>
            <p:ph type="title"/>
          </p:nvPr>
        </p:nvSpPr>
        <p:spPr>
          <a:xfrm>
            <a:off x="831171" y="308175"/>
            <a:ext cx="10377255" cy="1296139"/>
          </a:xfrm>
        </p:spPr>
        <p:txBody>
          <a:bodyPr anchor="t">
            <a:normAutofit/>
          </a:bodyPr>
          <a:lstStyle/>
          <a:p>
            <a:r>
              <a:rPr lang="sv-SE" sz="4100"/>
              <a:t>Kraftvärmens nyttor är endast delvis prissatta</a:t>
            </a:r>
          </a:p>
        </p:txBody>
      </p:sp>
      <p:sp>
        <p:nvSpPr>
          <p:cNvPr id="11" name="Platshållare för innehåll 2">
            <a:extLst>
              <a:ext uri="{FF2B5EF4-FFF2-40B4-BE49-F238E27FC236}">
                <a16:creationId xmlns:a16="http://schemas.microsoft.com/office/drawing/2014/main" id="{1D1FA4ED-47D1-DADA-22E7-21E4AC7DE18A}"/>
              </a:ext>
            </a:extLst>
          </p:cNvPr>
          <p:cNvSpPr>
            <a:spLocks noGrp="1"/>
          </p:cNvSpPr>
          <p:nvPr>
            <p:ph sz="half" idx="1"/>
          </p:nvPr>
        </p:nvSpPr>
        <p:spPr>
          <a:xfrm>
            <a:off x="683287" y="1759002"/>
            <a:ext cx="4861848" cy="4945511"/>
          </a:xfrm>
        </p:spPr>
        <p:txBody>
          <a:bodyPr>
            <a:normAutofit/>
          </a:bodyPr>
          <a:lstStyle/>
          <a:p>
            <a:pPr>
              <a:lnSpc>
                <a:spcPct val="110000"/>
              </a:lnSpc>
            </a:pPr>
            <a:r>
              <a:rPr lang="sv-SE" sz="1600" kern="100"/>
              <a:t>Ersättningar för olika typer av kraftsystemnyttor är fortfarande låga.</a:t>
            </a:r>
          </a:p>
          <a:p>
            <a:pPr>
              <a:lnSpc>
                <a:spcPct val="110000"/>
              </a:lnSpc>
            </a:pPr>
            <a:r>
              <a:rPr lang="sv-SE" sz="1600" kern="100"/>
              <a:t>S</a:t>
            </a:r>
            <a:r>
              <a:rPr lang="sv-SE" sz="1600" kern="100">
                <a:effectLst/>
              </a:rPr>
              <a:t>tödtjänstmarknader ses mest som en bonus idag.</a:t>
            </a:r>
          </a:p>
          <a:p>
            <a:pPr>
              <a:lnSpc>
                <a:spcPct val="110000"/>
              </a:lnSpc>
            </a:pPr>
            <a:r>
              <a:rPr lang="sv-SE" sz="1600" kern="100">
                <a:effectLst/>
              </a:rPr>
              <a:t> Många nyttor är </a:t>
            </a:r>
            <a:r>
              <a:rPr lang="sv-SE" sz="1600" b="1" kern="100">
                <a:effectLst/>
              </a:rPr>
              <a:t>under utredning </a:t>
            </a:r>
            <a:r>
              <a:rPr lang="sv-SE" sz="1600" kern="100">
                <a:effectLst/>
              </a:rPr>
              <a:t>för ersättningsmodeller (</a:t>
            </a:r>
            <a:r>
              <a:rPr lang="sv-SE" sz="1600" i="1" kern="100">
                <a:effectLst/>
              </a:rPr>
              <a:t>rotationsenergi, reaktiv effekt</a:t>
            </a:r>
            <a:r>
              <a:rPr lang="sv-SE" sz="1600" i="1" kern="100"/>
              <a:t>,</a:t>
            </a:r>
            <a:r>
              <a:rPr lang="sv-SE" sz="1600" kern="100">
                <a:effectLst/>
              </a:rPr>
              <a:t> </a:t>
            </a:r>
            <a:r>
              <a:rPr lang="sv-SE" sz="1600" i="1" kern="100">
                <a:effectLst/>
              </a:rPr>
              <a:t>spänningsreglering</a:t>
            </a:r>
            <a:r>
              <a:rPr lang="sv-SE" sz="1600" kern="100">
                <a:effectLst/>
              </a:rPr>
              <a:t> och </a:t>
            </a:r>
            <a:r>
              <a:rPr lang="sv-SE" sz="1600" i="1" kern="100">
                <a:effectLst/>
              </a:rPr>
              <a:t>felströmsbidrag)</a:t>
            </a:r>
            <a:r>
              <a:rPr lang="sv-SE" sz="1600" i="1" kern="100"/>
              <a:t> </a:t>
            </a:r>
          </a:p>
          <a:p>
            <a:pPr>
              <a:lnSpc>
                <a:spcPct val="110000"/>
              </a:lnSpc>
            </a:pPr>
            <a:r>
              <a:rPr lang="sv-SE" sz="1600" i="1" kern="100">
                <a:effectLst/>
              </a:rPr>
              <a:t>Elproduktion med hög tillgänglighet</a:t>
            </a:r>
            <a:r>
              <a:rPr lang="sv-SE" sz="1600" kern="100">
                <a:effectLst/>
              </a:rPr>
              <a:t>, </a:t>
            </a:r>
            <a:r>
              <a:rPr lang="sv-SE" sz="1600" i="1" kern="100">
                <a:effectLst/>
              </a:rPr>
              <a:t>Reserver-Lokal flexibilitet </a:t>
            </a:r>
            <a:r>
              <a:rPr lang="sv-SE" sz="1600" kern="100">
                <a:effectLst/>
              </a:rPr>
              <a:t>och </a:t>
            </a:r>
            <a:r>
              <a:rPr lang="sv-SE" sz="1600" i="1" kern="100">
                <a:effectLst/>
              </a:rPr>
              <a:t>lokalisering till nytta för elsystemet </a:t>
            </a:r>
            <a:r>
              <a:rPr lang="sv-SE" sz="1600" kern="100">
                <a:effectLst/>
              </a:rPr>
              <a:t>är </a:t>
            </a:r>
            <a:r>
              <a:rPr lang="sv-SE" sz="1600" b="1" kern="100">
                <a:effectLst/>
              </a:rPr>
              <a:t>delvis prissatta </a:t>
            </a:r>
            <a:r>
              <a:rPr lang="sv-SE" sz="1600" kern="100">
                <a:effectLst/>
              </a:rPr>
              <a:t>men inte </a:t>
            </a:r>
            <a:r>
              <a:rPr lang="sv-SE" sz="1600" kern="100"/>
              <a:t>helt. </a:t>
            </a:r>
          </a:p>
          <a:p>
            <a:pPr>
              <a:lnSpc>
                <a:spcPct val="110000"/>
              </a:lnSpc>
            </a:pPr>
            <a:r>
              <a:rPr lang="sv-SE" sz="1600" kern="100"/>
              <a:t>Det kan också konstateras att kraftvärmen har en stor förmåga att kapitalisera på höga priser</a:t>
            </a:r>
          </a:p>
          <a:p>
            <a:endParaRPr lang="sv-SE" sz="1600" kern="100"/>
          </a:p>
          <a:p>
            <a:pPr marL="257175" lvl="1" indent="0">
              <a:buNone/>
            </a:pPr>
            <a:endParaRPr lang="sv-SE" sz="1300" u="sng" kern="100">
              <a:effectLst/>
            </a:endParaRPr>
          </a:p>
        </p:txBody>
      </p:sp>
      <mc:AlternateContent xmlns:mc="http://schemas.openxmlformats.org/markup-compatibility/2006" xmlns:cx1="http://schemas.microsoft.com/office/drawing/2015/9/8/chartex">
        <mc:Choice Requires="cx1">
          <p:graphicFrame>
            <p:nvGraphicFramePr>
              <p:cNvPr id="9" name="Platshållare för innehåll 8">
                <a:extLst>
                  <a:ext uri="{FF2B5EF4-FFF2-40B4-BE49-F238E27FC236}">
                    <a16:creationId xmlns:a16="http://schemas.microsoft.com/office/drawing/2014/main" id="{6E0F8490-2D9A-CAE6-ED81-34E56944D7ED}"/>
                  </a:ext>
                </a:extLst>
              </p:cNvPr>
              <p:cNvGraphicFramePr>
                <a:graphicFrameLocks noGrp="1"/>
              </p:cNvGraphicFramePr>
              <p:nvPr>
                <p:ph sz="half" idx="2"/>
                <p:extLst>
                  <p:ext uri="{D42A27DB-BD31-4B8C-83A1-F6EECF244321}">
                    <p14:modId xmlns:p14="http://schemas.microsoft.com/office/powerpoint/2010/main" val="2824952730"/>
                  </p:ext>
                </p:extLst>
              </p:nvPr>
            </p:nvGraphicFramePr>
            <p:xfrm>
              <a:off x="5545136" y="1759002"/>
              <a:ext cx="6305846" cy="333678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Platshållare för innehåll 8">
                <a:extLst>
                  <a:ext uri="{FF2B5EF4-FFF2-40B4-BE49-F238E27FC236}">
                    <a16:creationId xmlns:a16="http://schemas.microsoft.com/office/drawing/2014/main" id="{6E0F8490-2D9A-CAE6-ED81-34E56944D7ED}"/>
                  </a:ext>
                </a:extLst>
              </p:cNvPr>
              <p:cNvPicPr>
                <a:picLocks noGrp="1" noRot="1" noChangeAspect="1" noMove="1" noResize="1" noEditPoints="1" noAdjustHandles="1" noChangeArrowheads="1" noChangeShapeType="1"/>
              </p:cNvPicPr>
              <p:nvPr/>
            </p:nvPicPr>
            <p:blipFill>
              <a:blip r:embed="rId4"/>
              <a:stretch>
                <a:fillRect/>
              </a:stretch>
            </p:blipFill>
            <p:spPr>
              <a:xfrm>
                <a:off x="5545136" y="1759002"/>
                <a:ext cx="6305846" cy="3336781"/>
              </a:xfrm>
              <a:prstGeom prst="rect">
                <a:avLst/>
              </a:prstGeom>
            </p:spPr>
          </p:pic>
        </mc:Fallback>
      </mc:AlternateContent>
      <p:sp>
        <p:nvSpPr>
          <p:cNvPr id="15" name="textruta 14">
            <a:extLst>
              <a:ext uri="{FF2B5EF4-FFF2-40B4-BE49-F238E27FC236}">
                <a16:creationId xmlns:a16="http://schemas.microsoft.com/office/drawing/2014/main" id="{E273B67A-D24A-0FC0-4BE3-08D3434906DC}"/>
              </a:ext>
            </a:extLst>
          </p:cNvPr>
          <p:cNvSpPr txBox="1"/>
          <p:nvPr/>
        </p:nvSpPr>
        <p:spPr>
          <a:xfrm>
            <a:off x="5961900" y="5209851"/>
            <a:ext cx="6097464" cy="507831"/>
          </a:xfrm>
          <a:prstGeom prst="rect">
            <a:avLst/>
          </a:prstGeom>
          <a:noFill/>
        </p:spPr>
        <p:txBody>
          <a:bodyPr wrap="square">
            <a:spAutoFit/>
          </a:bodyPr>
          <a:lstStyle/>
          <a:p>
            <a:pPr>
              <a:spcBef>
                <a:spcPts val="1800"/>
              </a:spcBef>
              <a:spcAft>
                <a:spcPts val="300"/>
              </a:spcAft>
            </a:pPr>
            <a:r>
              <a:rPr lang="sv-SE" sz="900" spc="-10" dirty="0">
                <a:effectLst/>
                <a:latin typeface="Arial" panose="020B0604020202020204" pitchFamily="34" charset="0"/>
                <a:ea typeface="Times New Roman" panose="02020603050405020304" pitchFamily="18" charset="0"/>
                <a:cs typeface="Times New Roman" panose="02020603050405020304" pitchFamily="18" charset="0"/>
              </a:rPr>
              <a:t>Figur 19 Påverkan på typanläggningens lönsamhet från att bidra med olika förmågor. Ersättningarna i figuren utgörs av en mix av intäkter från befintliga marknader (energivärde, nätnyttoersättning, </a:t>
            </a:r>
            <a:r>
              <a:rPr lang="sv-SE" sz="900" spc="-10" dirty="0" err="1">
                <a:effectLst/>
                <a:latin typeface="Arial" panose="020B0604020202020204" pitchFamily="34" charset="0"/>
                <a:ea typeface="Times New Roman" panose="02020603050405020304" pitchFamily="18" charset="0"/>
                <a:cs typeface="Times New Roman" panose="02020603050405020304" pitchFamily="18" charset="0"/>
              </a:rPr>
              <a:t>mFRR</a:t>
            </a:r>
            <a:r>
              <a:rPr lang="sv-SE" sz="900" spc="-10" dirty="0">
                <a:effectLst/>
                <a:latin typeface="Arial" panose="020B0604020202020204" pitchFamily="34" charset="0"/>
                <a:ea typeface="Times New Roman" panose="02020603050405020304" pitchFamily="18" charset="0"/>
                <a:cs typeface="Times New Roman" panose="02020603050405020304" pitchFamily="18" charset="0"/>
              </a:rPr>
              <a:t>, FCR-N, kompletterande störningsreserv) och alternativkostnad, Öre/kWh</a:t>
            </a:r>
          </a:p>
        </p:txBody>
      </p:sp>
    </p:spTree>
    <p:extLst>
      <p:ext uri="{BB962C8B-B14F-4D97-AF65-F5344CB8AC3E}">
        <p14:creationId xmlns:p14="http://schemas.microsoft.com/office/powerpoint/2010/main" val="2806291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A078AF-E219-0562-7150-BEE67F14AD5A}"/>
              </a:ext>
            </a:extLst>
          </p:cNvPr>
          <p:cNvSpPr>
            <a:spLocks noGrp="1"/>
          </p:cNvSpPr>
          <p:nvPr>
            <p:ph type="title"/>
          </p:nvPr>
        </p:nvSpPr>
        <p:spPr/>
        <p:txBody>
          <a:bodyPr/>
          <a:lstStyle/>
          <a:p>
            <a:r>
              <a:rPr lang="sv-SE"/>
              <a:t>Åtgärdsförslag</a:t>
            </a:r>
          </a:p>
        </p:txBody>
      </p:sp>
      <p:sp>
        <p:nvSpPr>
          <p:cNvPr id="3" name="Platshållare för innehåll 2">
            <a:extLst>
              <a:ext uri="{FF2B5EF4-FFF2-40B4-BE49-F238E27FC236}">
                <a16:creationId xmlns:a16="http://schemas.microsoft.com/office/drawing/2014/main" id="{89BCF79D-87C1-A988-C2EA-C82064968A2B}"/>
              </a:ext>
            </a:extLst>
          </p:cNvPr>
          <p:cNvSpPr>
            <a:spLocks noGrp="1"/>
          </p:cNvSpPr>
          <p:nvPr>
            <p:ph idx="1"/>
          </p:nvPr>
        </p:nvSpPr>
        <p:spPr>
          <a:xfrm>
            <a:off x="541538" y="1606445"/>
            <a:ext cx="10610039" cy="4412615"/>
          </a:xfrm>
        </p:spPr>
        <p:txBody>
          <a:bodyPr/>
          <a:lstStyle/>
          <a:p>
            <a:pPr>
              <a:lnSpc>
                <a:spcPct val="100000"/>
              </a:lnSpc>
              <a:buFont typeface="Wingdings" panose="05000000000000000000" pitchFamily="2" charset="2"/>
              <a:buChar char="Ø"/>
            </a:pPr>
            <a:r>
              <a:rPr lang="sv-SE" sz="2400" b="1" kern="100" err="1">
                <a:solidFill>
                  <a:schemeClr val="accent1"/>
                </a:solidFill>
              </a:rPr>
              <a:t>Ei</a:t>
            </a:r>
            <a:r>
              <a:rPr lang="sv-SE" sz="2400" b="1" kern="100">
                <a:solidFill>
                  <a:schemeClr val="accent1"/>
                </a:solidFill>
              </a:rPr>
              <a:t> bör se över (ersätta) nätnyttan </a:t>
            </a:r>
            <a:r>
              <a:rPr lang="sv-SE" sz="2400" kern="100"/>
              <a:t>eftersom den inte speglar det samhällsekonomiska värdet av lokal (tillförlitlig) elproduktion </a:t>
            </a:r>
            <a:r>
              <a:rPr lang="sv-SE" sz="1800" kern="100"/>
              <a:t>(Enligt SoU 2023:63 bör den avskaffas och ersättas med annat)</a:t>
            </a:r>
          </a:p>
          <a:p>
            <a:pPr>
              <a:lnSpc>
                <a:spcPct val="100000"/>
              </a:lnSpc>
              <a:buFont typeface="Wingdings" panose="05000000000000000000" pitchFamily="2" charset="2"/>
              <a:buChar char="Ø"/>
            </a:pPr>
            <a:r>
              <a:rPr lang="sv-SE" sz="2400" b="1" kern="100">
                <a:solidFill>
                  <a:schemeClr val="accent1"/>
                </a:solidFill>
              </a:rPr>
              <a:t>Samredovisningen av elnäten bör ses över </a:t>
            </a:r>
            <a:r>
              <a:rPr lang="sv-SE" sz="2400" kern="100"/>
              <a:t>(samredovisning gör att prissignalen för lokal produktion försämras genom att elnätstariffen jämnas ut över fler områden) </a:t>
            </a:r>
          </a:p>
          <a:p>
            <a:pPr>
              <a:lnSpc>
                <a:spcPct val="100000"/>
              </a:lnSpc>
              <a:buFont typeface="Wingdings" panose="05000000000000000000" pitchFamily="2" charset="2"/>
              <a:buChar char="Ø"/>
            </a:pPr>
            <a:r>
              <a:rPr lang="sv-SE" sz="2400"/>
              <a:t>E</a:t>
            </a:r>
            <a:r>
              <a:rPr lang="sv-SE" sz="2400">
                <a:effectLst/>
              </a:rPr>
              <a:t>n ökad legal tydlighet skulle öka förutsättningarna för nätbolagen att anskaffa tjänster för hantering av överbelastning och </a:t>
            </a:r>
            <a:r>
              <a:rPr lang="sv-SE" sz="2400" b="1">
                <a:solidFill>
                  <a:schemeClr val="accent1"/>
                </a:solidFill>
                <a:effectLst/>
              </a:rPr>
              <a:t>föreslår att </a:t>
            </a:r>
            <a:r>
              <a:rPr lang="sv-SE" sz="2400" b="1" err="1">
                <a:solidFill>
                  <a:schemeClr val="accent1"/>
                </a:solidFill>
                <a:effectLst/>
              </a:rPr>
              <a:t>Ei</a:t>
            </a:r>
            <a:r>
              <a:rPr lang="sv-SE" sz="2400" b="1">
                <a:solidFill>
                  <a:schemeClr val="accent1"/>
                </a:solidFill>
                <a:effectLst/>
              </a:rPr>
              <a:t> tar fram sådana riktlinjer</a:t>
            </a:r>
            <a:r>
              <a:rPr lang="sv-SE" sz="2400" b="1">
                <a:effectLst/>
              </a:rPr>
              <a:t>  </a:t>
            </a:r>
            <a:r>
              <a:rPr lang="sv-SE" sz="1800" b="1">
                <a:effectLst/>
              </a:rPr>
              <a:t>(</a:t>
            </a:r>
            <a:r>
              <a:rPr lang="sv-SE" sz="1800">
                <a:effectLst/>
              </a:rPr>
              <a:t>konstaterat av </a:t>
            </a:r>
            <a:r>
              <a:rPr lang="sv-SE" sz="1800" err="1">
                <a:effectLst/>
              </a:rPr>
              <a:t>Ei</a:t>
            </a:r>
            <a:r>
              <a:rPr lang="sv-SE" sz="1800">
                <a:effectLst/>
              </a:rPr>
              <a:t> i </a:t>
            </a:r>
            <a:r>
              <a:rPr lang="sv-SE" sz="1800" i="1" kern="100">
                <a:effectLst/>
              </a:rPr>
              <a:t>Flexibilitet i distributionsnäten</a:t>
            </a:r>
            <a:r>
              <a:rPr lang="sv-SE" sz="1800" kern="100">
                <a:effectLst/>
              </a:rPr>
              <a:t> (EI R 2023:05) </a:t>
            </a:r>
            <a:endParaRPr lang="sv-SE" sz="1800" b="1">
              <a:effectLst/>
            </a:endParaRPr>
          </a:p>
          <a:p>
            <a:pPr>
              <a:lnSpc>
                <a:spcPct val="100000"/>
              </a:lnSpc>
              <a:buFont typeface="Wingdings" panose="05000000000000000000" pitchFamily="2" charset="2"/>
              <a:buChar char="Ø"/>
            </a:pPr>
            <a:r>
              <a:rPr lang="sv-SE" sz="2400" b="1" kern="100" err="1">
                <a:solidFill>
                  <a:schemeClr val="accent1"/>
                </a:solidFill>
              </a:rPr>
              <a:t>Ödrift</a:t>
            </a:r>
            <a:r>
              <a:rPr lang="sv-SE" sz="2400" b="1" kern="100">
                <a:solidFill>
                  <a:schemeClr val="accent1"/>
                </a:solidFill>
              </a:rPr>
              <a:t> och dödnätstart bör </a:t>
            </a:r>
            <a:r>
              <a:rPr lang="sv-SE" sz="2400" b="1" kern="100" err="1">
                <a:solidFill>
                  <a:schemeClr val="accent1"/>
                </a:solidFill>
              </a:rPr>
              <a:t>målsättas</a:t>
            </a:r>
            <a:r>
              <a:rPr lang="sv-SE" sz="2400" b="1" kern="100">
                <a:solidFill>
                  <a:schemeClr val="accent1"/>
                </a:solidFill>
              </a:rPr>
              <a:t> i energiförsörjningssektorns förmågeplan (10-årsplanen) tillsammans med </a:t>
            </a:r>
            <a:r>
              <a:rPr lang="sv-SE" sz="2400" b="1" kern="100" err="1">
                <a:solidFill>
                  <a:schemeClr val="accent1"/>
                </a:solidFill>
              </a:rPr>
              <a:t>SvK</a:t>
            </a:r>
            <a:endParaRPr lang="sv-SE" sz="2400" kern="100">
              <a:solidFill>
                <a:schemeClr val="accent1"/>
              </a:solidFill>
            </a:endParaRPr>
          </a:p>
          <a:p>
            <a:endParaRPr lang="sv-SE"/>
          </a:p>
        </p:txBody>
      </p:sp>
    </p:spTree>
    <p:extLst>
      <p:ext uri="{BB962C8B-B14F-4D97-AF65-F5344CB8AC3E}">
        <p14:creationId xmlns:p14="http://schemas.microsoft.com/office/powerpoint/2010/main" val="124316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F54B96-8351-DE22-C3D9-FD5F05632DD9}"/>
              </a:ext>
            </a:extLst>
          </p:cNvPr>
          <p:cNvSpPr>
            <a:spLocks noGrp="1"/>
          </p:cNvSpPr>
          <p:nvPr>
            <p:ph type="title"/>
          </p:nvPr>
        </p:nvSpPr>
        <p:spPr>
          <a:xfrm>
            <a:off x="708318" y="383192"/>
            <a:ext cx="10377255" cy="1296139"/>
          </a:xfrm>
        </p:spPr>
        <p:txBody>
          <a:bodyPr/>
          <a:lstStyle/>
          <a:p>
            <a:r>
              <a:rPr lang="sv-SE"/>
              <a:t>Prissättningen på fjärrvärme</a:t>
            </a:r>
          </a:p>
        </p:txBody>
      </p:sp>
      <p:sp>
        <p:nvSpPr>
          <p:cNvPr id="3" name="Platshållare för innehåll 2">
            <a:extLst>
              <a:ext uri="{FF2B5EF4-FFF2-40B4-BE49-F238E27FC236}">
                <a16:creationId xmlns:a16="http://schemas.microsoft.com/office/drawing/2014/main" id="{767AB3BC-E8FD-6759-2C47-6D0459BCF465}"/>
              </a:ext>
            </a:extLst>
          </p:cNvPr>
          <p:cNvSpPr>
            <a:spLocks noGrp="1"/>
          </p:cNvSpPr>
          <p:nvPr>
            <p:ph idx="1"/>
          </p:nvPr>
        </p:nvSpPr>
        <p:spPr>
          <a:xfrm>
            <a:off x="563545" y="1561143"/>
            <a:ext cx="11218984" cy="4730261"/>
          </a:xfrm>
        </p:spPr>
        <p:txBody>
          <a:bodyPr/>
          <a:lstStyle/>
          <a:p>
            <a:pPr>
              <a:lnSpc>
                <a:spcPct val="100000"/>
              </a:lnSpc>
            </a:pPr>
            <a:r>
              <a:rPr lang="sv-SE" sz="2000" kern="100">
                <a:effectLst/>
                <a:ea typeface="Times New Roman" panose="02020603050405020304" pitchFamily="18" charset="0"/>
              </a:rPr>
              <a:t>Många olika prismodeller gör det svårt för kunder att navigera och kunna påverka sin taxa genom exempelvis energieffektiviseringsåtgärder. </a:t>
            </a:r>
          </a:p>
          <a:p>
            <a:pPr>
              <a:lnSpc>
                <a:spcPct val="100000"/>
              </a:lnSpc>
            </a:pPr>
            <a:endParaRPr lang="sv-SE" sz="2000" kern="100">
              <a:effectLst/>
              <a:ea typeface="Times New Roman" panose="02020603050405020304" pitchFamily="18" charset="0"/>
            </a:endParaRPr>
          </a:p>
          <a:p>
            <a:pPr>
              <a:lnSpc>
                <a:spcPct val="100000"/>
              </a:lnSpc>
            </a:pPr>
            <a:r>
              <a:rPr lang="sv-SE" sz="2000" kern="100">
                <a:effectLst/>
                <a:ea typeface="Times New Roman" panose="02020603050405020304" pitchFamily="18" charset="0"/>
              </a:rPr>
              <a:t>En undersökning visade att det finns 86 olika prismodeller. </a:t>
            </a:r>
            <a:r>
              <a:rPr lang="sv-SE" sz="2000" kern="100">
                <a:ea typeface="Times New Roman" panose="02020603050405020304" pitchFamily="18" charset="0"/>
              </a:rPr>
              <a:t>B</a:t>
            </a:r>
            <a:r>
              <a:rPr lang="sv-SE" sz="2000" kern="100">
                <a:effectLst/>
                <a:ea typeface="Times New Roman" panose="02020603050405020304" pitchFamily="18" charset="0"/>
              </a:rPr>
              <a:t>etydande utmaningar för tex fastighetsbolag aktiva över hela landet som vill göra lönsamhetskalkyler för exempelvis energibesparingsåtgärder. </a:t>
            </a:r>
          </a:p>
          <a:p>
            <a:pPr>
              <a:lnSpc>
                <a:spcPct val="100000"/>
              </a:lnSpc>
            </a:pPr>
            <a:endParaRPr lang="sv-SE" sz="2000" kern="100">
              <a:ea typeface="Times New Roman" panose="02020603050405020304" pitchFamily="18" charset="0"/>
            </a:endParaRPr>
          </a:p>
          <a:p>
            <a:pPr>
              <a:lnSpc>
                <a:spcPct val="100000"/>
              </a:lnSpc>
              <a:buFont typeface="Wingdings" panose="05000000000000000000" pitchFamily="2" charset="2"/>
              <a:buChar char="Ø"/>
            </a:pPr>
            <a:r>
              <a:rPr lang="sv-SE" sz="2000" b="1" kern="100">
                <a:solidFill>
                  <a:schemeClr val="accent1"/>
                </a:solidFill>
                <a:effectLst/>
                <a:ea typeface="Times New Roman" panose="02020603050405020304" pitchFamily="18" charset="0"/>
              </a:rPr>
              <a:t>Energimyndigheten ser en nytta </a:t>
            </a:r>
            <a:r>
              <a:rPr lang="sv-SE" sz="2000" b="1" kern="100">
                <a:solidFill>
                  <a:schemeClr val="accent1"/>
                </a:solidFill>
                <a:ea typeface="Times New Roman" panose="02020603050405020304" pitchFamily="18" charset="0"/>
              </a:rPr>
              <a:t>i att öka transparensen, tydligheten och jämförbarheten i prissättningen. </a:t>
            </a:r>
            <a:r>
              <a:rPr lang="sv-SE" sz="2000" kern="100">
                <a:ea typeface="Times New Roman" panose="02020603050405020304" pitchFamily="18" charset="0"/>
              </a:rPr>
              <a:t>Ett främjande av prismodeller som uppmuntrar till effektiviseringsåtgärder och aktiva användare skulle </a:t>
            </a:r>
            <a:r>
              <a:rPr lang="sv-SE" sz="2000" kern="100">
                <a:ea typeface="Times New Roman" panose="02020603050405020304" pitchFamily="18" charset="0"/>
                <a:cs typeface="Times New Roman" panose="02020603050405020304" pitchFamily="18" charset="0"/>
              </a:rPr>
              <a:t>kunna göras inom exempelvis ramen för Prisdialogen</a:t>
            </a:r>
            <a:r>
              <a:rPr lang="sv-SE" sz="1800" kern="100">
                <a:ea typeface="Times New Roman" panose="02020603050405020304" pitchFamily="18" charset="0"/>
                <a:cs typeface="Times New Roman" panose="02020603050405020304" pitchFamily="18" charset="0"/>
              </a:rPr>
              <a:t>. </a:t>
            </a:r>
          </a:p>
          <a:p>
            <a:pPr marL="257175" lvl="1" indent="0">
              <a:lnSpc>
                <a:spcPct val="100000"/>
              </a:lnSpc>
              <a:buNone/>
            </a:pPr>
            <a:endParaRPr lang="sv-SE" sz="1400" kern="100">
              <a:ea typeface="Times New Roman" panose="02020603050405020304" pitchFamily="18" charset="0"/>
            </a:endParaRPr>
          </a:p>
        </p:txBody>
      </p:sp>
    </p:spTree>
    <p:extLst>
      <p:ext uri="{BB962C8B-B14F-4D97-AF65-F5344CB8AC3E}">
        <p14:creationId xmlns:p14="http://schemas.microsoft.com/office/powerpoint/2010/main" val="318297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6FA6DB-EA07-6787-22B2-AB682E701F34}"/>
              </a:ext>
            </a:extLst>
          </p:cNvPr>
          <p:cNvSpPr>
            <a:spLocks noGrp="1"/>
          </p:cNvSpPr>
          <p:nvPr>
            <p:ph type="title"/>
          </p:nvPr>
        </p:nvSpPr>
        <p:spPr/>
        <p:txBody>
          <a:bodyPr/>
          <a:lstStyle/>
          <a:p>
            <a:r>
              <a:rPr lang="sv-SE"/>
              <a:t>Kampen om det gröna guldet</a:t>
            </a:r>
          </a:p>
        </p:txBody>
      </p:sp>
      <p:sp>
        <p:nvSpPr>
          <p:cNvPr id="3" name="Platshållare för innehåll 2">
            <a:extLst>
              <a:ext uri="{FF2B5EF4-FFF2-40B4-BE49-F238E27FC236}">
                <a16:creationId xmlns:a16="http://schemas.microsoft.com/office/drawing/2014/main" id="{8E1EBDE8-2932-A749-F433-8151933C75A2}"/>
              </a:ext>
            </a:extLst>
          </p:cNvPr>
          <p:cNvSpPr>
            <a:spLocks noGrp="1"/>
          </p:cNvSpPr>
          <p:nvPr>
            <p:ph idx="1"/>
          </p:nvPr>
        </p:nvSpPr>
        <p:spPr/>
        <p:txBody>
          <a:bodyPr/>
          <a:lstStyle/>
          <a:p>
            <a:r>
              <a:rPr lang="sv-SE" sz="2000" b="1">
                <a:ea typeface="Times New Roman" panose="02020603050405020304" pitchFamily="18" charset="0"/>
              </a:rPr>
              <a:t>Viktigt att svenskt skogsbruk och biobränsle ses som hållbart inom EU </a:t>
            </a:r>
            <a:r>
              <a:rPr lang="sv-SE" sz="2000">
                <a:ea typeface="Times New Roman" panose="02020603050405020304" pitchFamily="18" charset="0"/>
              </a:rPr>
              <a:t>(förutsättning för </a:t>
            </a:r>
            <a:r>
              <a:rPr lang="sv-SE" sz="2000" err="1">
                <a:ea typeface="Times New Roman" panose="02020603050405020304" pitchFamily="18" charset="0"/>
              </a:rPr>
              <a:t>förnybartmålen</a:t>
            </a:r>
            <a:r>
              <a:rPr lang="sv-SE" sz="2000">
                <a:ea typeface="Times New Roman" panose="02020603050405020304" pitchFamily="18" charset="0"/>
              </a:rPr>
              <a:t>)</a:t>
            </a:r>
          </a:p>
          <a:p>
            <a:r>
              <a:rPr lang="sv-SE" sz="2000">
                <a:effectLst/>
                <a:ea typeface="Times New Roman" panose="02020603050405020304" pitchFamily="18" charset="0"/>
              </a:rPr>
              <a:t>Enligt Skogsstyrelsen finns det utrymme att öka uttaget av </a:t>
            </a:r>
            <a:r>
              <a:rPr lang="sv-SE" sz="2000" err="1">
                <a:effectLst/>
                <a:ea typeface="Times New Roman" panose="02020603050405020304" pitchFamily="18" charset="0"/>
              </a:rPr>
              <a:t>grot</a:t>
            </a:r>
            <a:r>
              <a:rPr lang="sv-SE" sz="2000">
                <a:effectLst/>
                <a:ea typeface="Times New Roman" panose="02020603050405020304" pitchFamily="18" charset="0"/>
              </a:rPr>
              <a:t> från skogen med </a:t>
            </a:r>
            <a:r>
              <a:rPr lang="sv-SE" sz="2000" b="1">
                <a:effectLst/>
                <a:ea typeface="Times New Roman" panose="02020603050405020304" pitchFamily="18" charset="0"/>
              </a:rPr>
              <a:t>ytterligare 15 TWh. </a:t>
            </a:r>
          </a:p>
          <a:p>
            <a:pPr>
              <a:buFont typeface="Wingdings" panose="05000000000000000000" pitchFamily="2" charset="2"/>
              <a:buChar char="Ø"/>
            </a:pPr>
            <a:r>
              <a:rPr lang="sv-SE" sz="1800">
                <a:solidFill>
                  <a:schemeClr val="accent1"/>
                </a:solidFill>
                <a:ea typeface="Times New Roman" panose="02020603050405020304" pitchFamily="18" charset="0"/>
              </a:rPr>
              <a:t>Ökad trygg energiförsörjning</a:t>
            </a:r>
          </a:p>
          <a:p>
            <a:pPr>
              <a:buFont typeface="Wingdings" panose="05000000000000000000" pitchFamily="2" charset="2"/>
              <a:buChar char="Ø"/>
            </a:pPr>
            <a:r>
              <a:rPr lang="sv-SE" sz="1800">
                <a:solidFill>
                  <a:schemeClr val="accent1"/>
                </a:solidFill>
                <a:effectLst/>
                <a:ea typeface="Times New Roman" panose="02020603050405020304" pitchFamily="18" charset="0"/>
              </a:rPr>
              <a:t>Förutsättningar att dämpa fjärrvärmepriserna</a:t>
            </a:r>
          </a:p>
          <a:p>
            <a:pPr>
              <a:buFont typeface="Wingdings" panose="05000000000000000000" pitchFamily="2" charset="2"/>
              <a:buChar char="Ø"/>
            </a:pPr>
            <a:r>
              <a:rPr lang="sv-SE" sz="1800">
                <a:solidFill>
                  <a:schemeClr val="accent1"/>
                </a:solidFill>
                <a:effectLst/>
                <a:ea typeface="Times New Roman" panose="02020603050405020304" pitchFamily="18" charset="0"/>
              </a:rPr>
              <a:t>Kraftvärmebolag behöver inte hålla på biobränslet (jfr 2022)</a:t>
            </a:r>
          </a:p>
          <a:p>
            <a:pPr>
              <a:buFont typeface="Wingdings" panose="05000000000000000000" pitchFamily="2" charset="2"/>
              <a:buChar char="Ø"/>
            </a:pPr>
            <a:r>
              <a:rPr lang="sv-SE" sz="1800">
                <a:solidFill>
                  <a:schemeClr val="accent1"/>
                </a:solidFill>
                <a:ea typeface="Times New Roman" panose="02020603050405020304" pitchFamily="18" charset="0"/>
              </a:rPr>
              <a:t>Dessutom positivt för andra sektorer (bioplast, biodrivmedel)</a:t>
            </a:r>
            <a:endParaRPr lang="sv-SE" sz="1800">
              <a:solidFill>
                <a:schemeClr val="accent1"/>
              </a:solidFill>
              <a:effectLst/>
              <a:ea typeface="Times New Roman" panose="02020603050405020304" pitchFamily="18" charset="0"/>
            </a:endParaRPr>
          </a:p>
          <a:p>
            <a:endParaRPr lang="sv-SE"/>
          </a:p>
        </p:txBody>
      </p:sp>
      <p:sp>
        <p:nvSpPr>
          <p:cNvPr id="4" name="Pil: höger 3">
            <a:extLst>
              <a:ext uri="{FF2B5EF4-FFF2-40B4-BE49-F238E27FC236}">
                <a16:creationId xmlns:a16="http://schemas.microsoft.com/office/drawing/2014/main" id="{18969D9D-F817-1D7A-274A-14F335791FBF}"/>
              </a:ext>
            </a:extLst>
          </p:cNvPr>
          <p:cNvSpPr/>
          <p:nvPr/>
        </p:nvSpPr>
        <p:spPr>
          <a:xfrm>
            <a:off x="1679116" y="5406038"/>
            <a:ext cx="1038688" cy="3728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09D9CF74-EC88-61F6-86CD-7ED9EDE6A283}"/>
              </a:ext>
            </a:extLst>
          </p:cNvPr>
          <p:cNvSpPr txBox="1"/>
          <p:nvPr/>
        </p:nvSpPr>
        <p:spPr>
          <a:xfrm>
            <a:off x="2914343" y="5176971"/>
            <a:ext cx="7723574" cy="830997"/>
          </a:xfrm>
          <a:prstGeom prst="rect">
            <a:avLst/>
          </a:prstGeom>
          <a:noFill/>
        </p:spPr>
        <p:txBody>
          <a:bodyPr wrap="square" rtlCol="0">
            <a:spAutoFit/>
          </a:bodyPr>
          <a:lstStyle/>
          <a:p>
            <a:r>
              <a:rPr lang="sv-SE" sz="2400" b="1">
                <a:latin typeface="+mj-lt"/>
              </a:rPr>
              <a:t>Förslag om biostyrmedelsutredning </a:t>
            </a:r>
            <a:r>
              <a:rPr lang="sv-SE" sz="2400" b="1">
                <a:solidFill>
                  <a:schemeClr val="accent1"/>
                </a:solidFill>
                <a:latin typeface="+mj-lt"/>
              </a:rPr>
              <a:t>(Stödsystem, garantier, frågan om distribution </a:t>
            </a:r>
            <a:r>
              <a:rPr lang="sv-SE" sz="2400" b="1" err="1">
                <a:solidFill>
                  <a:schemeClr val="accent1"/>
                </a:solidFill>
                <a:latin typeface="+mj-lt"/>
              </a:rPr>
              <a:t>etc</a:t>
            </a:r>
            <a:r>
              <a:rPr lang="sv-SE" sz="2400" b="1">
                <a:solidFill>
                  <a:schemeClr val="accent1"/>
                </a:solidFill>
                <a:latin typeface="+mj-lt"/>
              </a:rPr>
              <a:t>)</a:t>
            </a:r>
          </a:p>
        </p:txBody>
      </p:sp>
      <p:pic>
        <p:nvPicPr>
          <p:cNvPr id="4098" name="34F88247-4032-46DD-B842-D2BA6AFD57C1" descr="IMG_9977.JPG">
            <a:extLst>
              <a:ext uri="{FF2B5EF4-FFF2-40B4-BE49-F238E27FC236}">
                <a16:creationId xmlns:a16="http://schemas.microsoft.com/office/drawing/2014/main" id="{E098A60B-F723-67F4-86C1-95065A5DB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099">
            <a:off x="9702618" y="286296"/>
            <a:ext cx="2203086" cy="220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906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42788E-17C6-0B7C-6973-273C65A44ECF}"/>
              </a:ext>
            </a:extLst>
          </p:cNvPr>
          <p:cNvSpPr>
            <a:spLocks noGrp="1"/>
          </p:cNvSpPr>
          <p:nvPr>
            <p:ph type="title"/>
          </p:nvPr>
        </p:nvSpPr>
        <p:spPr/>
        <p:txBody>
          <a:bodyPr/>
          <a:lstStyle/>
          <a:p>
            <a:r>
              <a:rPr lang="sv-SE"/>
              <a:t>Reviderade EU-direktiv</a:t>
            </a:r>
          </a:p>
        </p:txBody>
      </p:sp>
      <p:sp>
        <p:nvSpPr>
          <p:cNvPr id="6" name="Platshållare för innehåll 2">
            <a:extLst>
              <a:ext uri="{FF2B5EF4-FFF2-40B4-BE49-F238E27FC236}">
                <a16:creationId xmlns:a16="http://schemas.microsoft.com/office/drawing/2014/main" id="{854C623E-69D1-A31F-F374-E1A133056334}"/>
              </a:ext>
            </a:extLst>
          </p:cNvPr>
          <p:cNvSpPr>
            <a:spLocks noGrp="1"/>
          </p:cNvSpPr>
          <p:nvPr>
            <p:ph idx="1"/>
          </p:nvPr>
        </p:nvSpPr>
        <p:spPr>
          <a:xfrm>
            <a:off x="1015444" y="1479038"/>
            <a:ext cx="5473683" cy="1790471"/>
          </a:xfrm>
        </p:spPr>
        <p:txBody>
          <a:bodyPr>
            <a:normAutofit/>
          </a:bodyPr>
          <a:lstStyle/>
          <a:p>
            <a:pPr marL="0" indent="0">
              <a:buNone/>
            </a:pPr>
            <a:r>
              <a:rPr lang="sv-SE"/>
              <a:t>Antagna:</a:t>
            </a:r>
            <a:endParaRPr lang="sv-SE" sz="2000"/>
          </a:p>
          <a:p>
            <a:r>
              <a:rPr lang="sv-SE" sz="1800"/>
              <a:t>Förnybartdirektivet, RED III</a:t>
            </a:r>
          </a:p>
          <a:p>
            <a:r>
              <a:rPr lang="sv-SE" sz="1800"/>
              <a:t>Direktivet om energieffektivitet, EED</a:t>
            </a:r>
          </a:p>
          <a:p>
            <a:r>
              <a:rPr lang="sv-SE" sz="1800"/>
              <a:t>EU:s utsläppshandelssystem EU ETS och ETS 2</a:t>
            </a:r>
          </a:p>
          <a:p>
            <a:pPr marL="0" indent="0">
              <a:buNone/>
            </a:pPr>
            <a:endParaRPr lang="sv-SE" sz="1800"/>
          </a:p>
        </p:txBody>
      </p:sp>
      <p:sp>
        <p:nvSpPr>
          <p:cNvPr id="3" name="Platshållare för innehåll 2">
            <a:extLst>
              <a:ext uri="{FF2B5EF4-FFF2-40B4-BE49-F238E27FC236}">
                <a16:creationId xmlns:a16="http://schemas.microsoft.com/office/drawing/2014/main" id="{12A507A1-B11F-105C-D3C3-F2CFFC372062}"/>
              </a:ext>
            </a:extLst>
          </p:cNvPr>
          <p:cNvSpPr txBox="1">
            <a:spLocks/>
          </p:cNvSpPr>
          <p:nvPr/>
        </p:nvSpPr>
        <p:spPr>
          <a:xfrm>
            <a:off x="6489127" y="1477224"/>
            <a:ext cx="5134473" cy="1611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541338" indent="-2841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808038" indent="-2492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074738" indent="-2492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339850" indent="-2476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a:t>Preliminär överenskommelse:</a:t>
            </a:r>
            <a:endParaRPr lang="sv-SE" sz="2000"/>
          </a:p>
          <a:p>
            <a:r>
              <a:rPr lang="sv-SE" sz="1800"/>
              <a:t>Byggnaders energiprestanda, EPBD</a:t>
            </a:r>
          </a:p>
          <a:p>
            <a:r>
              <a:rPr lang="sv-SE" sz="1800"/>
              <a:t>Förslag till ny elmarknadsdesign, EMD</a:t>
            </a:r>
          </a:p>
          <a:p>
            <a:pPr marL="0" indent="0">
              <a:buFont typeface="Arial" panose="020B0604020202020204" pitchFamily="34" charset="0"/>
              <a:buNone/>
            </a:pPr>
            <a:endParaRPr lang="sv-SE" sz="1800"/>
          </a:p>
        </p:txBody>
      </p:sp>
      <p:sp>
        <p:nvSpPr>
          <p:cNvPr id="4" name="textruta 3">
            <a:extLst>
              <a:ext uri="{FF2B5EF4-FFF2-40B4-BE49-F238E27FC236}">
                <a16:creationId xmlns:a16="http://schemas.microsoft.com/office/drawing/2014/main" id="{D586CCE6-7272-6FCC-2763-903D2EEA862B}"/>
              </a:ext>
            </a:extLst>
          </p:cNvPr>
          <p:cNvSpPr txBox="1"/>
          <p:nvPr/>
        </p:nvSpPr>
        <p:spPr>
          <a:xfrm>
            <a:off x="1015444" y="3315229"/>
            <a:ext cx="9289278" cy="253402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sv-SE">
                <a:latin typeface="+mj-lt"/>
              </a:rPr>
              <a:t>Kan få stor påverkan på fjärrvärmeleveranserna framöver (EPBD, EED)</a:t>
            </a:r>
          </a:p>
          <a:p>
            <a:pPr marL="285750" indent="-285750">
              <a:lnSpc>
                <a:spcPct val="150000"/>
              </a:lnSpc>
              <a:buFont typeface="Wingdings" panose="05000000000000000000" pitchFamily="2" charset="2"/>
              <a:buChar char="Ø"/>
            </a:pPr>
            <a:r>
              <a:rPr lang="sv-SE">
                <a:latin typeface="+mj-lt"/>
              </a:rPr>
              <a:t>Klarar </a:t>
            </a:r>
            <a:r>
              <a:rPr lang="sv-SE" err="1">
                <a:latin typeface="+mj-lt"/>
              </a:rPr>
              <a:t>förnybartmålen</a:t>
            </a:r>
            <a:r>
              <a:rPr lang="sv-SE">
                <a:latin typeface="+mj-lt"/>
              </a:rPr>
              <a:t> inom fjärrvärme och fjärrkyla (RED)</a:t>
            </a:r>
          </a:p>
          <a:p>
            <a:pPr marL="285750" indent="-285750">
              <a:lnSpc>
                <a:spcPct val="150000"/>
              </a:lnSpc>
              <a:buFont typeface="Wingdings" panose="05000000000000000000" pitchFamily="2" charset="2"/>
              <a:buChar char="Ø"/>
            </a:pPr>
            <a:r>
              <a:rPr lang="sv-SE">
                <a:latin typeface="+mj-lt"/>
              </a:rPr>
              <a:t>Effektiv fjärrvärme och kyla klaras t.o.m. 2045 men inte 2050 (EED)</a:t>
            </a:r>
          </a:p>
          <a:p>
            <a:pPr marL="285750" indent="-285750">
              <a:lnSpc>
                <a:spcPct val="150000"/>
              </a:lnSpc>
              <a:buFont typeface="Wingdings" panose="05000000000000000000" pitchFamily="2" charset="2"/>
              <a:buChar char="Ø"/>
            </a:pPr>
            <a:r>
              <a:rPr lang="sv-SE">
                <a:solidFill>
                  <a:schemeClr val="accent2">
                    <a:lumMod val="75000"/>
                  </a:schemeClr>
                </a:solidFill>
                <a:latin typeface="+mj-lt"/>
              </a:rPr>
              <a:t>Förslag om lokaliseringsaspekt vid framtagande av kostnadsnyttoanalys (EED)</a:t>
            </a:r>
          </a:p>
          <a:p>
            <a:pPr marL="285750" indent="-285750">
              <a:lnSpc>
                <a:spcPct val="150000"/>
              </a:lnSpc>
              <a:buFont typeface="Wingdings" panose="05000000000000000000" pitchFamily="2" charset="2"/>
              <a:buChar char="Ø"/>
            </a:pPr>
            <a:r>
              <a:rPr lang="sv-SE">
                <a:solidFill>
                  <a:schemeClr val="accent2">
                    <a:lumMod val="75000"/>
                  </a:schemeClr>
                </a:solidFill>
                <a:latin typeface="+mj-lt"/>
              </a:rPr>
              <a:t>Regionala värme- och </a:t>
            </a:r>
            <a:r>
              <a:rPr lang="sv-SE" err="1">
                <a:solidFill>
                  <a:schemeClr val="accent2">
                    <a:lumMod val="75000"/>
                  </a:schemeClr>
                </a:solidFill>
                <a:latin typeface="+mj-lt"/>
              </a:rPr>
              <a:t>kylaplaner</a:t>
            </a:r>
            <a:r>
              <a:rPr lang="sv-SE">
                <a:solidFill>
                  <a:schemeClr val="accent2">
                    <a:lumMod val="75000"/>
                  </a:schemeClr>
                </a:solidFill>
                <a:latin typeface="+mj-lt"/>
              </a:rPr>
              <a:t> fler än 45 000 inv. (EED)</a:t>
            </a:r>
          </a:p>
          <a:p>
            <a:pPr marL="285750" indent="-285750">
              <a:lnSpc>
                <a:spcPct val="150000"/>
              </a:lnSpc>
              <a:buFont typeface="Wingdings" panose="05000000000000000000" pitchFamily="2" charset="2"/>
              <a:buChar char="Ø"/>
            </a:pPr>
            <a:r>
              <a:rPr lang="sv-SE">
                <a:solidFill>
                  <a:schemeClr val="accent2">
                    <a:lumMod val="75000"/>
                  </a:schemeClr>
                </a:solidFill>
                <a:latin typeface="+mj-lt"/>
              </a:rPr>
              <a:t>Se över viktningsfaktorerna mellan fjärrvärme och el för teknikneutralitet (EPBD)</a:t>
            </a:r>
          </a:p>
        </p:txBody>
      </p:sp>
    </p:spTree>
    <p:extLst>
      <p:ext uri="{BB962C8B-B14F-4D97-AF65-F5344CB8AC3E}">
        <p14:creationId xmlns:p14="http://schemas.microsoft.com/office/powerpoint/2010/main" val="3151276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B9C029-A1CE-7C06-78FB-BBF2D0F305FC}"/>
              </a:ext>
            </a:extLst>
          </p:cNvPr>
          <p:cNvSpPr>
            <a:spLocks noGrp="1"/>
          </p:cNvSpPr>
          <p:nvPr>
            <p:ph type="title"/>
          </p:nvPr>
        </p:nvSpPr>
        <p:spPr/>
        <p:txBody>
          <a:bodyPr/>
          <a:lstStyle/>
          <a:p>
            <a:r>
              <a:rPr lang="sv-SE"/>
              <a:t>Avfallsförbränning</a:t>
            </a:r>
          </a:p>
        </p:txBody>
      </p:sp>
      <p:sp>
        <p:nvSpPr>
          <p:cNvPr id="3" name="Platshållare för innehåll 2">
            <a:extLst>
              <a:ext uri="{FF2B5EF4-FFF2-40B4-BE49-F238E27FC236}">
                <a16:creationId xmlns:a16="http://schemas.microsoft.com/office/drawing/2014/main" id="{463B9BE7-794B-3402-1288-8E33D6ABEF3B}"/>
              </a:ext>
            </a:extLst>
          </p:cNvPr>
          <p:cNvSpPr>
            <a:spLocks noGrp="1"/>
          </p:cNvSpPr>
          <p:nvPr>
            <p:ph idx="1"/>
          </p:nvPr>
        </p:nvSpPr>
        <p:spPr>
          <a:xfrm>
            <a:off x="691242" y="1690688"/>
            <a:ext cx="10515599" cy="4677455"/>
          </a:xfrm>
        </p:spPr>
        <p:txBody>
          <a:bodyPr>
            <a:normAutofit/>
          </a:bodyPr>
          <a:lstStyle/>
          <a:p>
            <a:pPr marL="0" indent="0">
              <a:buNone/>
            </a:pPr>
            <a:r>
              <a:rPr lang="sv-SE" dirty="0"/>
              <a:t>Arbetat vidare med problemformulering som lyftes i delrapport 1:</a:t>
            </a:r>
          </a:p>
          <a:p>
            <a:pPr marL="457200" lvl="1" indent="0">
              <a:buNone/>
            </a:pPr>
            <a:endParaRPr lang="sv-SE" dirty="0"/>
          </a:p>
          <a:p>
            <a:pPr marL="457200" lvl="1" indent="0">
              <a:buNone/>
            </a:pPr>
            <a:r>
              <a:rPr lang="sv-SE" dirty="0">
                <a:solidFill>
                  <a:schemeClr val="accent1"/>
                </a:solidFill>
              </a:rPr>
              <a:t>Fjärr- och kraftvärmebranschens utmaningar med att krediteras de utsläpp som uppstår vid avfallsförbränning</a:t>
            </a:r>
            <a:r>
              <a:rPr lang="sv-SE" dirty="0">
                <a:solidFill>
                  <a:schemeClr val="accent2"/>
                </a:solidFill>
              </a:rPr>
              <a:t>.</a:t>
            </a:r>
          </a:p>
          <a:p>
            <a:pPr marL="457200" lvl="1" indent="0">
              <a:buNone/>
            </a:pPr>
            <a:endParaRPr lang="sv-SE" dirty="0"/>
          </a:p>
          <a:p>
            <a:pPr lvl="1">
              <a:lnSpc>
                <a:spcPct val="150000"/>
              </a:lnSpc>
            </a:pPr>
            <a:r>
              <a:rPr lang="sv-SE" sz="2000" dirty="0"/>
              <a:t>Liten/ingen rådighet över innehållet</a:t>
            </a:r>
          </a:p>
          <a:p>
            <a:pPr lvl="1">
              <a:lnSpc>
                <a:spcPct val="150000"/>
              </a:lnSpc>
            </a:pPr>
            <a:r>
              <a:rPr lang="sv-SE" sz="2000" dirty="0"/>
              <a:t>Höga kostnader för utsläppsrätter</a:t>
            </a:r>
          </a:p>
          <a:p>
            <a:pPr lvl="1">
              <a:lnSpc>
                <a:spcPct val="150000"/>
              </a:lnSpc>
            </a:pPr>
            <a:r>
              <a:rPr lang="sv-SE" sz="2000" dirty="0"/>
              <a:t>Högre krav på fossilfritt från fjärrvärmekunder</a:t>
            </a:r>
          </a:p>
        </p:txBody>
      </p:sp>
    </p:spTree>
    <p:extLst>
      <p:ext uri="{BB962C8B-B14F-4D97-AF65-F5344CB8AC3E}">
        <p14:creationId xmlns:p14="http://schemas.microsoft.com/office/powerpoint/2010/main" val="1946548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2137C4-BA0E-7AA5-2F3A-95F527FB11F3}"/>
              </a:ext>
            </a:extLst>
          </p:cNvPr>
          <p:cNvSpPr>
            <a:spLocks noGrp="1"/>
          </p:cNvSpPr>
          <p:nvPr>
            <p:ph type="title"/>
          </p:nvPr>
        </p:nvSpPr>
        <p:spPr/>
        <p:txBody>
          <a:bodyPr/>
          <a:lstStyle/>
          <a:p>
            <a:r>
              <a:rPr lang="sv-SE"/>
              <a:t>Avfallsförbränning</a:t>
            </a:r>
          </a:p>
        </p:txBody>
      </p:sp>
      <p:sp>
        <p:nvSpPr>
          <p:cNvPr id="3" name="Platshållare för innehåll 2">
            <a:extLst>
              <a:ext uri="{FF2B5EF4-FFF2-40B4-BE49-F238E27FC236}">
                <a16:creationId xmlns:a16="http://schemas.microsoft.com/office/drawing/2014/main" id="{0950B916-10F1-CE3A-7F4E-9C8B647EC5F4}"/>
              </a:ext>
            </a:extLst>
          </p:cNvPr>
          <p:cNvSpPr>
            <a:spLocks noGrp="1"/>
          </p:cNvSpPr>
          <p:nvPr>
            <p:ph idx="1"/>
          </p:nvPr>
        </p:nvSpPr>
        <p:spPr>
          <a:xfrm>
            <a:off x="189686" y="1583879"/>
            <a:ext cx="6019728" cy="4335658"/>
          </a:xfrm>
        </p:spPr>
        <p:txBody>
          <a:bodyPr/>
          <a:lstStyle/>
          <a:p>
            <a:pPr marL="0" indent="0">
              <a:buNone/>
            </a:pPr>
            <a:endParaRPr lang="sv-SE"/>
          </a:p>
          <a:p>
            <a:pPr lvl="1"/>
            <a:r>
              <a:rPr lang="sv-SE"/>
              <a:t>37 anläggningar</a:t>
            </a:r>
          </a:p>
          <a:p>
            <a:pPr marL="257175" lvl="1" indent="0">
              <a:buNone/>
            </a:pPr>
            <a:endParaRPr lang="sv-SE"/>
          </a:p>
          <a:p>
            <a:pPr lvl="1"/>
            <a:r>
              <a:rPr lang="sv-SE"/>
              <a:t>2022: 6,8 </a:t>
            </a:r>
            <a:r>
              <a:rPr lang="sv-SE" err="1"/>
              <a:t>Mton</a:t>
            </a:r>
            <a:r>
              <a:rPr lang="sv-SE"/>
              <a:t> avfall, varav 1,8 </a:t>
            </a:r>
            <a:r>
              <a:rPr lang="sv-SE" err="1"/>
              <a:t>Mton</a:t>
            </a:r>
            <a:r>
              <a:rPr lang="sv-SE"/>
              <a:t> import</a:t>
            </a:r>
          </a:p>
          <a:p>
            <a:pPr marL="257175" lvl="1" indent="0">
              <a:buNone/>
            </a:pPr>
            <a:endParaRPr lang="sv-SE"/>
          </a:p>
          <a:p>
            <a:pPr lvl="1"/>
            <a:r>
              <a:rPr lang="sv-SE"/>
              <a:t>18 TWh värme och 3 TWh el. </a:t>
            </a:r>
          </a:p>
          <a:p>
            <a:pPr marL="558800" lvl="2" indent="0">
              <a:buNone/>
            </a:pPr>
            <a:r>
              <a:rPr lang="sv-SE" sz="1700"/>
              <a:t>Motsvarar 33 resp. 20 procent av totalen</a:t>
            </a:r>
          </a:p>
          <a:p>
            <a:pPr marL="558800" lvl="2" indent="0">
              <a:buNone/>
            </a:pPr>
            <a:endParaRPr lang="sv-SE"/>
          </a:p>
          <a:p>
            <a:pPr lvl="1"/>
            <a:r>
              <a:rPr lang="sv-SE"/>
              <a:t>48 procent fossilt ursprung </a:t>
            </a:r>
          </a:p>
          <a:p>
            <a:pPr marL="558800" lvl="2" indent="0">
              <a:buNone/>
            </a:pPr>
            <a:r>
              <a:rPr lang="sv-SE" sz="1700"/>
              <a:t>90 procent plast</a:t>
            </a:r>
          </a:p>
          <a:p>
            <a:pPr lvl="2"/>
            <a:endParaRPr lang="sv-SE"/>
          </a:p>
          <a:p>
            <a:pPr lvl="1"/>
            <a:r>
              <a:rPr lang="sv-SE"/>
              <a:t>75 procent av utsläppen</a:t>
            </a:r>
          </a:p>
          <a:p>
            <a:pPr marL="0" indent="0">
              <a:buNone/>
            </a:pPr>
            <a:endParaRPr lang="sv-SE"/>
          </a:p>
        </p:txBody>
      </p:sp>
      <p:graphicFrame>
        <p:nvGraphicFramePr>
          <p:cNvPr id="4" name="Diagram 3">
            <a:extLst>
              <a:ext uri="{FF2B5EF4-FFF2-40B4-BE49-F238E27FC236}">
                <a16:creationId xmlns:a16="http://schemas.microsoft.com/office/drawing/2014/main" id="{BD407CF3-B13A-511D-D274-136743D35704}"/>
              </a:ext>
            </a:extLst>
          </p:cNvPr>
          <p:cNvGraphicFramePr/>
          <p:nvPr>
            <p:extLst>
              <p:ext uri="{D42A27DB-BD31-4B8C-83A1-F6EECF244321}">
                <p14:modId xmlns:p14="http://schemas.microsoft.com/office/powerpoint/2010/main" val="3638209895"/>
              </p:ext>
            </p:extLst>
          </p:nvPr>
        </p:nvGraphicFramePr>
        <p:xfrm>
          <a:off x="6009017" y="2217859"/>
          <a:ext cx="5869731" cy="399207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ruta 4">
            <a:extLst>
              <a:ext uri="{FF2B5EF4-FFF2-40B4-BE49-F238E27FC236}">
                <a16:creationId xmlns:a16="http://schemas.microsoft.com/office/drawing/2014/main" id="{87586DFF-4C3C-E430-A572-AC14D369F452}"/>
              </a:ext>
            </a:extLst>
          </p:cNvPr>
          <p:cNvSpPr txBox="1"/>
          <p:nvPr/>
        </p:nvSpPr>
        <p:spPr>
          <a:xfrm>
            <a:off x="6681157" y="1896369"/>
            <a:ext cx="4200898" cy="369332"/>
          </a:xfrm>
          <a:prstGeom prst="rect">
            <a:avLst/>
          </a:prstGeom>
          <a:noFill/>
        </p:spPr>
        <p:txBody>
          <a:bodyPr wrap="square" rtlCol="0">
            <a:spAutoFit/>
          </a:bodyPr>
          <a:lstStyle/>
          <a:p>
            <a:r>
              <a:rPr lang="sv-SE">
                <a:latin typeface="+mj-lt"/>
              </a:rPr>
              <a:t>Utsläpp från el- och fjärrvärmesektorn</a:t>
            </a:r>
          </a:p>
        </p:txBody>
      </p:sp>
    </p:spTree>
    <p:extLst>
      <p:ext uri="{BB962C8B-B14F-4D97-AF65-F5344CB8AC3E}">
        <p14:creationId xmlns:p14="http://schemas.microsoft.com/office/powerpoint/2010/main" val="1845485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72D385A-0A04-43F5-69C7-FB67D20E7145}"/>
              </a:ext>
            </a:extLst>
          </p:cNvPr>
          <p:cNvGraphicFramePr/>
          <p:nvPr>
            <p:extLst>
              <p:ext uri="{D42A27DB-BD31-4B8C-83A1-F6EECF244321}">
                <p14:modId xmlns:p14="http://schemas.microsoft.com/office/powerpoint/2010/main" val="876628251"/>
              </p:ext>
            </p:extLst>
          </p:nvPr>
        </p:nvGraphicFramePr>
        <p:xfrm>
          <a:off x="1136981" y="1750423"/>
          <a:ext cx="4869694" cy="3145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B746CC13-F6A2-655C-5B38-12CD3CF8B612}"/>
              </a:ext>
            </a:extLst>
          </p:cNvPr>
          <p:cNvGraphicFramePr/>
          <p:nvPr>
            <p:extLst>
              <p:ext uri="{D42A27DB-BD31-4B8C-83A1-F6EECF244321}">
                <p14:modId xmlns:p14="http://schemas.microsoft.com/office/powerpoint/2010/main" val="2147456021"/>
              </p:ext>
            </p:extLst>
          </p:nvPr>
        </p:nvGraphicFramePr>
        <p:xfrm>
          <a:off x="6737090" y="1750423"/>
          <a:ext cx="4869693" cy="3145137"/>
        </p:xfrm>
        <a:graphic>
          <a:graphicData uri="http://schemas.openxmlformats.org/drawingml/2006/chart">
            <c:chart xmlns:c="http://schemas.openxmlformats.org/drawingml/2006/chart" xmlns:r="http://schemas.openxmlformats.org/officeDocument/2006/relationships" r:id="rId4"/>
          </a:graphicData>
        </a:graphic>
      </p:graphicFrame>
      <p:sp>
        <p:nvSpPr>
          <p:cNvPr id="22" name="Pil: höger 21">
            <a:extLst>
              <a:ext uri="{FF2B5EF4-FFF2-40B4-BE49-F238E27FC236}">
                <a16:creationId xmlns:a16="http://schemas.microsoft.com/office/drawing/2014/main" id="{5E4F2CB4-60C9-1193-39C7-A5EAB50688F1}"/>
              </a:ext>
            </a:extLst>
          </p:cNvPr>
          <p:cNvSpPr/>
          <p:nvPr/>
        </p:nvSpPr>
        <p:spPr>
          <a:xfrm rot="16200000">
            <a:off x="5249728" y="1949691"/>
            <a:ext cx="410365" cy="350753"/>
          </a:xfrm>
          <a:prstGeom prst="rightArrow">
            <a:avLst>
              <a:gd name="adj1" fmla="val 50000"/>
              <a:gd name="adj2" fmla="val 42453"/>
            </a:avLst>
          </a:prstGeom>
          <a:pattFill prst="wdDnDiag">
            <a:fgClr>
              <a:schemeClr val="accent5"/>
            </a:fgClr>
            <a:bgClr>
              <a:schemeClr val="bg1"/>
            </a:bgClr>
          </a:patt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Pil: höger 23">
            <a:extLst>
              <a:ext uri="{FF2B5EF4-FFF2-40B4-BE49-F238E27FC236}">
                <a16:creationId xmlns:a16="http://schemas.microsoft.com/office/drawing/2014/main" id="{56C4A36F-B1DB-D358-6E0F-57600A43D7D9}"/>
              </a:ext>
            </a:extLst>
          </p:cNvPr>
          <p:cNvSpPr/>
          <p:nvPr/>
        </p:nvSpPr>
        <p:spPr>
          <a:xfrm rot="5400000">
            <a:off x="9492544" y="1870151"/>
            <a:ext cx="410365" cy="323088"/>
          </a:xfrm>
          <a:prstGeom prst="rightArrow">
            <a:avLst>
              <a:gd name="adj1" fmla="val 50000"/>
              <a:gd name="adj2" fmla="val 42453"/>
            </a:avLst>
          </a:prstGeom>
          <a:pattFill prst="wdDnDiag">
            <a:fgClr>
              <a:schemeClr val="accent5"/>
            </a:fgClr>
            <a:bgClr>
              <a:schemeClr val="bg1"/>
            </a:bgClr>
          </a:patt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Båge 24">
            <a:extLst>
              <a:ext uri="{FF2B5EF4-FFF2-40B4-BE49-F238E27FC236}">
                <a16:creationId xmlns:a16="http://schemas.microsoft.com/office/drawing/2014/main" id="{84448E33-51C5-5375-2C18-E334C08F4A90}"/>
              </a:ext>
            </a:extLst>
          </p:cNvPr>
          <p:cNvSpPr/>
          <p:nvPr/>
        </p:nvSpPr>
        <p:spPr>
          <a:xfrm>
            <a:off x="5454911" y="892711"/>
            <a:ext cx="4271891" cy="1917193"/>
          </a:xfrm>
          <a:prstGeom prst="arc">
            <a:avLst>
              <a:gd name="adj1" fmla="val 11052358"/>
              <a:gd name="adj2" fmla="val 21169022"/>
            </a:avLst>
          </a:prstGeom>
          <a:ln w="25400">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8" name="textruta 27">
            <a:extLst>
              <a:ext uri="{FF2B5EF4-FFF2-40B4-BE49-F238E27FC236}">
                <a16:creationId xmlns:a16="http://schemas.microsoft.com/office/drawing/2014/main" id="{1EE15FE5-A720-09FD-12C7-CE59D8EBAE4D}"/>
              </a:ext>
            </a:extLst>
          </p:cNvPr>
          <p:cNvSpPr txBox="1"/>
          <p:nvPr/>
        </p:nvSpPr>
        <p:spPr>
          <a:xfrm>
            <a:off x="1708583" y="1410511"/>
            <a:ext cx="2762295" cy="369332"/>
          </a:xfrm>
          <a:prstGeom prst="rect">
            <a:avLst/>
          </a:prstGeom>
          <a:noFill/>
        </p:spPr>
        <p:txBody>
          <a:bodyPr wrap="square" rtlCol="0">
            <a:spAutoFit/>
          </a:bodyPr>
          <a:lstStyle/>
          <a:p>
            <a:r>
              <a:rPr lang="sv-SE">
                <a:latin typeface="+mj-lt"/>
              </a:rPr>
              <a:t>El- och fjärrvärmesektorn</a:t>
            </a:r>
          </a:p>
        </p:txBody>
      </p:sp>
      <p:sp>
        <p:nvSpPr>
          <p:cNvPr id="29" name="textruta 28">
            <a:extLst>
              <a:ext uri="{FF2B5EF4-FFF2-40B4-BE49-F238E27FC236}">
                <a16:creationId xmlns:a16="http://schemas.microsoft.com/office/drawing/2014/main" id="{78DE79DD-2764-256B-D733-A41E12747720}"/>
              </a:ext>
            </a:extLst>
          </p:cNvPr>
          <p:cNvSpPr txBox="1"/>
          <p:nvPr/>
        </p:nvSpPr>
        <p:spPr>
          <a:xfrm>
            <a:off x="6918401" y="1362600"/>
            <a:ext cx="1616789" cy="369332"/>
          </a:xfrm>
          <a:prstGeom prst="rect">
            <a:avLst/>
          </a:prstGeom>
          <a:noFill/>
        </p:spPr>
        <p:txBody>
          <a:bodyPr wrap="square" rtlCol="0">
            <a:spAutoFit/>
          </a:bodyPr>
          <a:lstStyle/>
          <a:p>
            <a:r>
              <a:rPr lang="sv-SE">
                <a:latin typeface="+mj-lt"/>
              </a:rPr>
              <a:t>Avfallssektorn</a:t>
            </a:r>
          </a:p>
        </p:txBody>
      </p:sp>
      <p:sp>
        <p:nvSpPr>
          <p:cNvPr id="30" name="Platshållare för innehåll 2">
            <a:extLst>
              <a:ext uri="{FF2B5EF4-FFF2-40B4-BE49-F238E27FC236}">
                <a16:creationId xmlns:a16="http://schemas.microsoft.com/office/drawing/2014/main" id="{EA068940-D222-4B91-E26A-6635B47F3D48}"/>
              </a:ext>
            </a:extLst>
          </p:cNvPr>
          <p:cNvSpPr>
            <a:spLocks noGrp="1"/>
          </p:cNvSpPr>
          <p:nvPr>
            <p:ph idx="1"/>
          </p:nvPr>
        </p:nvSpPr>
        <p:spPr>
          <a:xfrm>
            <a:off x="374905" y="5235472"/>
            <a:ext cx="11817095" cy="1409167"/>
          </a:xfrm>
        </p:spPr>
        <p:txBody>
          <a:bodyPr/>
          <a:lstStyle/>
          <a:p>
            <a:pPr marL="0" indent="0">
              <a:lnSpc>
                <a:spcPct val="100000"/>
              </a:lnSpc>
              <a:buNone/>
            </a:pPr>
            <a:r>
              <a:rPr lang="sv-SE" sz="2000" b="1" dirty="0"/>
              <a:t>Åtgärdsförslag: </a:t>
            </a:r>
            <a:r>
              <a:rPr lang="sv-SE" sz="1800" b="1" kern="100" dirty="0"/>
              <a:t>Ta fram </a:t>
            </a:r>
            <a:r>
              <a:rPr kumimoji="0" lang="sv-SE" sz="1800" b="1" i="0" u="none" strike="noStrike" kern="100" cap="none" spc="0" normalizeH="0" baseline="0" noProof="0" dirty="0">
                <a:ln>
                  <a:noFill/>
                </a:ln>
                <a:effectLst/>
                <a:uLnTx/>
                <a:uFillTx/>
                <a:ea typeface="+mn-ea"/>
                <a:cs typeface="+mn-cs"/>
              </a:rPr>
              <a:t>kompletterande information där avfallsutsläppen hamnar i avfallssektorn</a:t>
            </a:r>
            <a:endParaRPr kumimoji="0" lang="sv-SE" b="1" i="0" u="none" strike="noStrike" kern="100" cap="none" spc="0" normalizeH="0" baseline="0" noProof="0" dirty="0">
              <a:ln>
                <a:noFill/>
              </a:ln>
              <a:effectLst/>
              <a:uLnTx/>
              <a:uFillTx/>
              <a:ea typeface="+mn-ea"/>
              <a:cs typeface="+mn-cs"/>
            </a:endParaRPr>
          </a:p>
          <a:p>
            <a:pPr marL="598488" lvl="1" indent="-285750">
              <a:lnSpc>
                <a:spcPct val="150000"/>
              </a:lnSpc>
              <a:spcBef>
                <a:spcPts val="0"/>
              </a:spcBef>
              <a:defRPr/>
            </a:pPr>
            <a:r>
              <a:rPr kumimoji="0" lang="sv-SE" sz="1600" i="0" u="none" strike="noStrike" kern="100" cap="none" spc="0" normalizeH="0" baseline="0" noProof="0" dirty="0">
                <a:ln>
                  <a:noFill/>
                </a:ln>
                <a:effectLst/>
                <a:uLnTx/>
                <a:uFillTx/>
                <a:latin typeface="Arial"/>
                <a:ea typeface="+mn-ea"/>
                <a:cs typeface="+mn-cs"/>
              </a:rPr>
              <a:t>Löser inte problemet med kostnaderna</a:t>
            </a:r>
          </a:p>
          <a:p>
            <a:pPr marL="598488" lvl="1" indent="-285750">
              <a:lnSpc>
                <a:spcPct val="150000"/>
              </a:lnSpc>
              <a:spcBef>
                <a:spcPts val="0"/>
              </a:spcBef>
              <a:defRPr/>
            </a:pPr>
            <a:r>
              <a:rPr lang="sv-SE" sz="1600" kern="100" dirty="0">
                <a:latin typeface="Arial"/>
              </a:rPr>
              <a:t>Ö</a:t>
            </a:r>
            <a:r>
              <a:rPr kumimoji="0" lang="sv-SE" sz="1600" b="0" i="0" u="none" strike="noStrike" kern="100" cap="none" spc="0" normalizeH="0" baseline="0" noProof="0" dirty="0">
                <a:ln>
                  <a:noFill/>
                </a:ln>
                <a:effectLst/>
                <a:uLnTx/>
                <a:uFillTx/>
                <a:latin typeface="Arial"/>
                <a:ea typeface="+mn-ea"/>
                <a:cs typeface="+mn-cs"/>
              </a:rPr>
              <a:t>ka förståelsen hos fjärrvärmekunder om att avfallets utsläpp beror på avfallets uppkomst och förbränning</a:t>
            </a:r>
            <a:r>
              <a:rPr kumimoji="0" lang="sv-SE" sz="1600" b="0" i="0" u="none" strike="noStrike" kern="100" cap="none" spc="0" normalizeH="0" baseline="0" noProof="0" dirty="0">
                <a:ln>
                  <a:noFill/>
                </a:ln>
                <a:solidFill>
                  <a:srgbClr val="006875"/>
                </a:solidFill>
                <a:effectLst/>
                <a:uLnTx/>
                <a:uFillTx/>
                <a:latin typeface="Arial"/>
                <a:ea typeface="+mn-ea"/>
                <a:cs typeface="+mn-cs"/>
              </a:rPr>
              <a:t>.</a:t>
            </a:r>
          </a:p>
          <a:p>
            <a:pPr marL="312738" lvl="1" indent="0">
              <a:lnSpc>
                <a:spcPct val="100000"/>
              </a:lnSpc>
              <a:spcBef>
                <a:spcPts val="0"/>
              </a:spcBef>
              <a:buNone/>
              <a:defRPr/>
            </a:pPr>
            <a:endParaRPr kumimoji="0" lang="sv-SE" sz="1400" b="0" i="0" u="none" strike="noStrike" kern="100" cap="none" spc="0" normalizeH="0" baseline="0" noProof="0" dirty="0">
              <a:ln>
                <a:noFill/>
              </a:ln>
              <a:solidFill>
                <a:srgbClr val="006875"/>
              </a:solidFill>
              <a:effectLst/>
              <a:uLnTx/>
              <a:uFillTx/>
              <a:latin typeface="Arial"/>
              <a:ea typeface="+mn-ea"/>
              <a:cs typeface="+mn-cs"/>
            </a:endParaRPr>
          </a:p>
          <a:p>
            <a:pPr marL="0" indent="0">
              <a:buNone/>
            </a:pPr>
            <a:r>
              <a:rPr lang="sv-SE" dirty="0"/>
              <a:t> </a:t>
            </a:r>
          </a:p>
          <a:p>
            <a:pPr marL="0" indent="0">
              <a:buNone/>
            </a:pPr>
            <a:endParaRPr lang="sv-SE" dirty="0"/>
          </a:p>
        </p:txBody>
      </p:sp>
      <p:sp>
        <p:nvSpPr>
          <p:cNvPr id="3" name="Rubrik 1">
            <a:extLst>
              <a:ext uri="{FF2B5EF4-FFF2-40B4-BE49-F238E27FC236}">
                <a16:creationId xmlns:a16="http://schemas.microsoft.com/office/drawing/2014/main" id="{64CC840E-C193-E32B-50D7-C14238BF9B4D}"/>
              </a:ext>
            </a:extLst>
          </p:cNvPr>
          <p:cNvSpPr>
            <a:spLocks noGrp="1"/>
          </p:cNvSpPr>
          <p:nvPr>
            <p:ph type="title"/>
          </p:nvPr>
        </p:nvSpPr>
        <p:spPr>
          <a:xfrm>
            <a:off x="907372" y="245136"/>
            <a:ext cx="10377255" cy="825463"/>
          </a:xfrm>
        </p:spPr>
        <p:txBody>
          <a:bodyPr/>
          <a:lstStyle/>
          <a:p>
            <a:r>
              <a:rPr lang="sv-SE"/>
              <a:t>Åtgärdsförslag</a:t>
            </a:r>
          </a:p>
        </p:txBody>
      </p:sp>
    </p:spTree>
    <p:extLst>
      <p:ext uri="{BB962C8B-B14F-4D97-AF65-F5344CB8AC3E}">
        <p14:creationId xmlns:p14="http://schemas.microsoft.com/office/powerpoint/2010/main" val="1364898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82D1211-A920-DF47-6C3E-F7096A621E2B}"/>
              </a:ext>
            </a:extLst>
          </p:cNvPr>
          <p:cNvSpPr>
            <a:spLocks noGrp="1"/>
          </p:cNvSpPr>
          <p:nvPr>
            <p:ph idx="1"/>
          </p:nvPr>
        </p:nvSpPr>
        <p:spPr>
          <a:xfrm>
            <a:off x="754602" y="1473534"/>
            <a:ext cx="10599198" cy="4918388"/>
          </a:xfrm>
        </p:spPr>
        <p:txBody>
          <a:bodyPr/>
          <a:lstStyle/>
          <a:p>
            <a:pPr marL="0" indent="0">
              <a:buNone/>
            </a:pPr>
            <a:endParaRPr lang="sv-SE" dirty="0"/>
          </a:p>
          <a:p>
            <a:pPr marL="0" indent="0">
              <a:buNone/>
            </a:pPr>
            <a:r>
              <a:rPr lang="sv-SE" sz="1800" dirty="0">
                <a:effectLst/>
                <a:latin typeface="+mj-lt"/>
                <a:ea typeface="Times New Roman" panose="02020603050405020304" pitchFamily="18" charset="0"/>
                <a:cs typeface="Times New Roman" panose="02020603050405020304" pitchFamily="18" charset="0"/>
              </a:rPr>
              <a:t>Energimyndigheten föreslår att en utredning av ett </a:t>
            </a:r>
            <a:r>
              <a:rPr lang="sv-SE" sz="1800" b="1" dirty="0">
                <a:solidFill>
                  <a:schemeClr val="accent1"/>
                </a:solidFill>
                <a:effectLst/>
                <a:latin typeface="+mj-lt"/>
                <a:ea typeface="Times New Roman" panose="02020603050405020304" pitchFamily="18" charset="0"/>
                <a:cs typeface="Times New Roman" panose="02020603050405020304" pitchFamily="18" charset="0"/>
              </a:rPr>
              <a:t>plastansvar</a:t>
            </a:r>
            <a:r>
              <a:rPr lang="sv-SE" sz="1800" dirty="0">
                <a:effectLst/>
                <a:latin typeface="+mj-lt"/>
                <a:ea typeface="Times New Roman" panose="02020603050405020304" pitchFamily="18" charset="0"/>
                <a:cs typeface="Times New Roman" panose="02020603050405020304" pitchFamily="18" charset="0"/>
              </a:rPr>
              <a:t> </a:t>
            </a:r>
            <a:r>
              <a:rPr lang="sv-SE" sz="1800" dirty="0">
                <a:effectLst/>
                <a:latin typeface="+mj-lt"/>
                <a:ea typeface="Times New Roman" panose="02020603050405020304" pitchFamily="18" charset="0"/>
                <a:cs typeface="Segoe UI" panose="020B0502040204020203" pitchFamily="34" charset="0"/>
              </a:rPr>
              <a:t>för minskade utsläpp </a:t>
            </a:r>
            <a:r>
              <a:rPr lang="sv-SE" sz="1800" dirty="0">
                <a:effectLst/>
                <a:latin typeface="+mj-lt"/>
                <a:ea typeface="Times New Roman" panose="02020603050405020304" pitchFamily="18" charset="0"/>
              </a:rPr>
              <a:t>från avfallsförbränning tas fram. </a:t>
            </a:r>
          </a:p>
          <a:p>
            <a:pPr marL="0" indent="0">
              <a:buNone/>
            </a:pPr>
            <a:endParaRPr lang="sv-SE" sz="1800" dirty="0">
              <a:ea typeface="Times New Roman" panose="02020603050405020304" pitchFamily="18" charset="0"/>
            </a:endParaRPr>
          </a:p>
          <a:p>
            <a:pPr lvl="1"/>
            <a:r>
              <a:rPr lang="sv-SE" sz="1600" dirty="0">
                <a:ea typeface="Times New Roman" panose="02020603050405020304" pitchFamily="18" charset="0"/>
              </a:rPr>
              <a:t>Ändrar inte systemgränsen, utsläppen redovisas fortfarande i el- och fjärrvärmesektorn.</a:t>
            </a:r>
          </a:p>
          <a:p>
            <a:pPr lvl="1"/>
            <a:r>
              <a:rPr lang="sv-SE" sz="1600" dirty="0">
                <a:ea typeface="Times New Roman" panose="02020603050405020304" pitchFamily="18" charset="0"/>
              </a:rPr>
              <a:t>Ansöka om stöd för åtgärder som minskar utsläppen och kostnaderna. </a:t>
            </a:r>
          </a:p>
          <a:p>
            <a:pPr lvl="1"/>
            <a:r>
              <a:rPr lang="sv-SE" sz="1600" dirty="0">
                <a:ea typeface="Times New Roman" panose="02020603050405020304" pitchFamily="18" charset="0"/>
              </a:rPr>
              <a:t>Staten kan gå in tidigt och finansiera omvända auktioner som sen betalas av plastskatten</a:t>
            </a:r>
          </a:p>
          <a:p>
            <a:pPr lvl="2">
              <a:buFont typeface="Wingdings" panose="05000000000000000000" pitchFamily="2" charset="2"/>
              <a:buChar char="Ø"/>
            </a:pPr>
            <a:r>
              <a:rPr lang="sv-SE" sz="1400" dirty="0">
                <a:ea typeface="Times New Roman" panose="02020603050405020304" pitchFamily="18" charset="0"/>
              </a:rPr>
              <a:t>CCS</a:t>
            </a:r>
          </a:p>
          <a:p>
            <a:pPr lvl="2">
              <a:buFont typeface="Wingdings" panose="05000000000000000000" pitchFamily="2" charset="2"/>
              <a:buChar char="Ø"/>
            </a:pPr>
            <a:r>
              <a:rPr lang="sv-SE" sz="1400" dirty="0">
                <a:ea typeface="Times New Roman" panose="02020603050405020304" pitchFamily="18" charset="0"/>
              </a:rPr>
              <a:t>CCU</a:t>
            </a:r>
          </a:p>
          <a:p>
            <a:pPr lvl="2">
              <a:buFont typeface="Wingdings" panose="05000000000000000000" pitchFamily="2" charset="2"/>
              <a:buChar char="Ø"/>
            </a:pPr>
            <a:r>
              <a:rPr lang="sv-SE" sz="1400" dirty="0">
                <a:ea typeface="Times New Roman" panose="02020603050405020304" pitchFamily="18" charset="0"/>
              </a:rPr>
              <a:t>Eftersortering etc.</a:t>
            </a:r>
          </a:p>
          <a:p>
            <a:pPr marL="257175" lvl="1" indent="0">
              <a:buNone/>
            </a:pPr>
            <a:endParaRPr lang="sv-SE" sz="1400" dirty="0">
              <a:effectLst/>
              <a:latin typeface="+mj-lt"/>
              <a:ea typeface="Times New Roman" panose="02020603050405020304" pitchFamily="18" charset="0"/>
            </a:endParaRPr>
          </a:p>
          <a:p>
            <a:pPr marL="0" indent="-55563">
              <a:buNone/>
            </a:pPr>
            <a:r>
              <a:rPr lang="sv-SE" sz="1800" dirty="0">
                <a:ea typeface="Times New Roman" panose="02020603050405020304" pitchFamily="18" charset="0"/>
              </a:rPr>
              <a:t>Alternativa möjligheter</a:t>
            </a:r>
          </a:p>
          <a:p>
            <a:pPr marL="0" indent="-55563">
              <a:buNone/>
            </a:pPr>
            <a:endParaRPr lang="sv-SE" sz="1800" dirty="0">
              <a:ea typeface="Times New Roman" panose="02020603050405020304" pitchFamily="18" charset="0"/>
            </a:endParaRPr>
          </a:p>
          <a:p>
            <a:pPr lvl="1"/>
            <a:r>
              <a:rPr lang="sv-SE" sz="1600" dirty="0">
                <a:ea typeface="Times New Roman" panose="02020603050405020304" pitchFamily="18" charset="0"/>
              </a:rPr>
              <a:t>Möjligheten att flytta systemgränsen enligt </a:t>
            </a:r>
            <a:r>
              <a:rPr lang="sv-SE" sz="1600" b="1" dirty="0" err="1">
                <a:solidFill>
                  <a:schemeClr val="accent1"/>
                </a:solidFill>
                <a:ea typeface="Times New Roman" panose="02020603050405020304" pitchFamily="18" charset="0"/>
              </a:rPr>
              <a:t>Pollutor</a:t>
            </a:r>
            <a:r>
              <a:rPr lang="sv-SE" sz="1600" b="1" dirty="0">
                <a:solidFill>
                  <a:schemeClr val="accent1"/>
                </a:solidFill>
                <a:ea typeface="Times New Roman" panose="02020603050405020304" pitchFamily="18" charset="0"/>
              </a:rPr>
              <a:t> </a:t>
            </a:r>
            <a:r>
              <a:rPr lang="sv-SE" sz="1600" b="1" dirty="0" err="1">
                <a:solidFill>
                  <a:schemeClr val="accent1"/>
                </a:solidFill>
                <a:ea typeface="Times New Roman" panose="02020603050405020304" pitchFamily="18" charset="0"/>
              </a:rPr>
              <a:t>Pays</a:t>
            </a:r>
            <a:r>
              <a:rPr lang="sv-SE" sz="1600" b="1" dirty="0">
                <a:solidFill>
                  <a:schemeClr val="accent1"/>
                </a:solidFill>
                <a:ea typeface="Times New Roman" panose="02020603050405020304" pitchFamily="18" charset="0"/>
              </a:rPr>
              <a:t> </a:t>
            </a:r>
            <a:r>
              <a:rPr lang="sv-SE" sz="1600" b="1" dirty="0" err="1">
                <a:solidFill>
                  <a:schemeClr val="accent1"/>
                </a:solidFill>
                <a:ea typeface="Times New Roman" panose="02020603050405020304" pitchFamily="18" charset="0"/>
              </a:rPr>
              <a:t>Principle</a:t>
            </a:r>
            <a:r>
              <a:rPr lang="sv-SE" sz="1600" b="1" dirty="0">
                <a:solidFill>
                  <a:schemeClr val="accent1"/>
                </a:solidFill>
                <a:ea typeface="Times New Roman" panose="02020603050405020304" pitchFamily="18" charset="0"/>
              </a:rPr>
              <a:t> </a:t>
            </a:r>
            <a:r>
              <a:rPr lang="sv-SE" sz="1600" dirty="0">
                <a:ea typeface="Times New Roman" panose="02020603050405020304" pitchFamily="18" charset="0"/>
              </a:rPr>
              <a:t>och </a:t>
            </a:r>
            <a:r>
              <a:rPr lang="sv-SE" sz="1600" b="1" dirty="0">
                <a:solidFill>
                  <a:schemeClr val="accent1"/>
                </a:solidFill>
                <a:ea typeface="Times New Roman" panose="02020603050405020304" pitchFamily="18" charset="0"/>
              </a:rPr>
              <a:t>End-</a:t>
            </a:r>
            <a:r>
              <a:rPr lang="sv-SE" sz="1600" b="1" dirty="0" err="1">
                <a:solidFill>
                  <a:schemeClr val="accent1"/>
                </a:solidFill>
                <a:ea typeface="Times New Roman" panose="02020603050405020304" pitchFamily="18" charset="0"/>
              </a:rPr>
              <a:t>of</a:t>
            </a:r>
            <a:r>
              <a:rPr lang="sv-SE" sz="1600" b="1" dirty="0">
                <a:solidFill>
                  <a:schemeClr val="accent1"/>
                </a:solidFill>
                <a:ea typeface="Times New Roman" panose="02020603050405020304" pitchFamily="18" charset="0"/>
              </a:rPr>
              <a:t>-Waste kriterier</a:t>
            </a:r>
            <a:endParaRPr lang="sv-SE" sz="1400" b="1" dirty="0">
              <a:solidFill>
                <a:schemeClr val="accent1"/>
              </a:solidFill>
              <a:ea typeface="Times New Roman" panose="02020603050405020304" pitchFamily="18" charset="0"/>
            </a:endParaRPr>
          </a:p>
          <a:p>
            <a:pPr lvl="1"/>
            <a:r>
              <a:rPr lang="sv-SE" sz="1600" dirty="0">
                <a:ea typeface="Times New Roman" panose="02020603050405020304" pitchFamily="18" charset="0"/>
              </a:rPr>
              <a:t>Förändrad allokering av utsläppen utifrån värdet av plasten</a:t>
            </a:r>
          </a:p>
          <a:p>
            <a:pPr lvl="2"/>
            <a:endParaRPr lang="sv-SE" sz="1200" dirty="0">
              <a:ea typeface="Times New Roman" panose="02020603050405020304" pitchFamily="18" charset="0"/>
            </a:endParaRPr>
          </a:p>
          <a:p>
            <a:pPr marL="257175" lvl="1" indent="0">
              <a:buNone/>
            </a:pPr>
            <a:endParaRPr lang="sv-SE" sz="1400" dirty="0">
              <a:ea typeface="Times New Roman" panose="02020603050405020304" pitchFamily="18" charset="0"/>
            </a:endParaRPr>
          </a:p>
        </p:txBody>
      </p:sp>
      <p:sp>
        <p:nvSpPr>
          <p:cNvPr id="6" name="Rubrik 1">
            <a:extLst>
              <a:ext uri="{FF2B5EF4-FFF2-40B4-BE49-F238E27FC236}">
                <a16:creationId xmlns:a16="http://schemas.microsoft.com/office/drawing/2014/main" id="{886962D3-79DE-FACB-6168-CFF0E76C9F75}"/>
              </a:ext>
            </a:extLst>
          </p:cNvPr>
          <p:cNvSpPr>
            <a:spLocks noGrp="1"/>
          </p:cNvSpPr>
          <p:nvPr>
            <p:ph type="title"/>
          </p:nvPr>
        </p:nvSpPr>
        <p:spPr>
          <a:xfrm>
            <a:off x="976544" y="648071"/>
            <a:ext cx="10377255" cy="825463"/>
          </a:xfrm>
        </p:spPr>
        <p:txBody>
          <a:bodyPr/>
          <a:lstStyle/>
          <a:p>
            <a:r>
              <a:rPr lang="sv-SE"/>
              <a:t>Åtgärdsförslag</a:t>
            </a:r>
          </a:p>
        </p:txBody>
      </p:sp>
    </p:spTree>
    <p:extLst>
      <p:ext uri="{BB962C8B-B14F-4D97-AF65-F5344CB8AC3E}">
        <p14:creationId xmlns:p14="http://schemas.microsoft.com/office/powerpoint/2010/main" val="2760455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4">
            <a:extLst>
              <a:ext uri="{FF2B5EF4-FFF2-40B4-BE49-F238E27FC236}">
                <a16:creationId xmlns:a16="http://schemas.microsoft.com/office/drawing/2014/main" id="{D0475917-222B-2296-6F89-2A0BE1CC5F9F}"/>
              </a:ext>
            </a:extLst>
          </p:cNvPr>
          <p:cNvSpPr>
            <a:spLocks noGrp="1"/>
          </p:cNvSpPr>
          <p:nvPr>
            <p:ph type="pic" sz="quarter" idx="11"/>
          </p:nvPr>
        </p:nvSpPr>
        <p:spPr>
          <a:xfrm>
            <a:off x="399600" y="6231600"/>
            <a:ext cx="1713600" cy="363600"/>
          </a:xfrm>
        </p:spPr>
        <p:txBody>
          <a:bodyPr/>
          <a:lstStyle/>
          <a:p>
            <a:endParaRPr lang="sv-SE"/>
          </a:p>
        </p:txBody>
      </p:sp>
      <p:pic>
        <p:nvPicPr>
          <p:cNvPr id="5" name="Platshållare för innehåll 4">
            <a:extLst>
              <a:ext uri="{FF2B5EF4-FFF2-40B4-BE49-F238E27FC236}">
                <a16:creationId xmlns:a16="http://schemas.microsoft.com/office/drawing/2014/main" id="{49F5E6E9-6844-50BC-6035-C54C99B89F31}"/>
              </a:ext>
            </a:extLst>
          </p:cNvPr>
          <p:cNvPicPr>
            <a:picLocks noChangeAspect="1"/>
          </p:cNvPicPr>
          <p:nvPr/>
        </p:nvPicPr>
        <p:blipFill rotWithShape="1">
          <a:blip r:embed="rId2"/>
          <a:srcRect l="31145" t="10487" r="33172" b="6226"/>
          <a:stretch/>
        </p:blipFill>
        <p:spPr>
          <a:xfrm rot="21086025">
            <a:off x="242848" y="194357"/>
            <a:ext cx="3697125" cy="3612377"/>
          </a:xfrm>
          <a:prstGeom prst="rect">
            <a:avLst/>
          </a:prstGeom>
        </p:spPr>
      </p:pic>
      <p:pic>
        <p:nvPicPr>
          <p:cNvPr id="7" name="Bildobjekt 6">
            <a:extLst>
              <a:ext uri="{FF2B5EF4-FFF2-40B4-BE49-F238E27FC236}">
                <a16:creationId xmlns:a16="http://schemas.microsoft.com/office/drawing/2014/main" id="{51D4CD44-CBA8-E93B-9087-6D650833A9F3}"/>
              </a:ext>
            </a:extLst>
          </p:cNvPr>
          <p:cNvPicPr>
            <a:picLocks noChangeAspect="1"/>
          </p:cNvPicPr>
          <p:nvPr/>
        </p:nvPicPr>
        <p:blipFill rotWithShape="1">
          <a:blip r:embed="rId3"/>
          <a:srcRect l="34696" t="20907" r="36098" b="32627"/>
          <a:stretch/>
        </p:blipFill>
        <p:spPr>
          <a:xfrm rot="459078">
            <a:off x="8635010" y="2276174"/>
            <a:ext cx="3126990" cy="2082537"/>
          </a:xfrm>
          <a:prstGeom prst="rect">
            <a:avLst/>
          </a:prstGeom>
        </p:spPr>
      </p:pic>
      <p:pic>
        <p:nvPicPr>
          <p:cNvPr id="9" name="Bildobjekt 8">
            <a:extLst>
              <a:ext uri="{FF2B5EF4-FFF2-40B4-BE49-F238E27FC236}">
                <a16:creationId xmlns:a16="http://schemas.microsoft.com/office/drawing/2014/main" id="{D75D32BE-C251-BD14-B1A5-DD47994315D0}"/>
              </a:ext>
            </a:extLst>
          </p:cNvPr>
          <p:cNvPicPr>
            <a:picLocks noChangeAspect="1"/>
          </p:cNvPicPr>
          <p:nvPr/>
        </p:nvPicPr>
        <p:blipFill rotWithShape="1">
          <a:blip r:embed="rId4"/>
          <a:srcRect l="33920" t="39439" r="35557" b="16802"/>
          <a:stretch/>
        </p:blipFill>
        <p:spPr>
          <a:xfrm rot="20739340">
            <a:off x="8543277" y="4403748"/>
            <a:ext cx="3402748" cy="2042084"/>
          </a:xfrm>
          <a:prstGeom prst="rect">
            <a:avLst/>
          </a:prstGeom>
        </p:spPr>
      </p:pic>
      <p:pic>
        <p:nvPicPr>
          <p:cNvPr id="11" name="Bildobjekt 10">
            <a:extLst>
              <a:ext uri="{FF2B5EF4-FFF2-40B4-BE49-F238E27FC236}">
                <a16:creationId xmlns:a16="http://schemas.microsoft.com/office/drawing/2014/main" id="{63CE0385-F02C-E3CE-4203-1AC38AE0BCD4}"/>
              </a:ext>
            </a:extLst>
          </p:cNvPr>
          <p:cNvPicPr>
            <a:picLocks noChangeAspect="1"/>
          </p:cNvPicPr>
          <p:nvPr/>
        </p:nvPicPr>
        <p:blipFill rotWithShape="1">
          <a:blip r:embed="rId5"/>
          <a:srcRect l="26425" t="8432" r="39108" b="5585"/>
          <a:stretch/>
        </p:blipFill>
        <p:spPr>
          <a:xfrm rot="311468">
            <a:off x="3391504" y="739411"/>
            <a:ext cx="4277599" cy="4466995"/>
          </a:xfrm>
          <a:prstGeom prst="rect">
            <a:avLst/>
          </a:prstGeom>
        </p:spPr>
      </p:pic>
      <p:pic>
        <p:nvPicPr>
          <p:cNvPr id="13" name="Bildobjekt 12">
            <a:extLst>
              <a:ext uri="{FF2B5EF4-FFF2-40B4-BE49-F238E27FC236}">
                <a16:creationId xmlns:a16="http://schemas.microsoft.com/office/drawing/2014/main" id="{48073E44-ED75-2961-F71B-8FC94F813483}"/>
              </a:ext>
            </a:extLst>
          </p:cNvPr>
          <p:cNvPicPr>
            <a:picLocks noChangeAspect="1"/>
          </p:cNvPicPr>
          <p:nvPr/>
        </p:nvPicPr>
        <p:blipFill rotWithShape="1">
          <a:blip r:embed="rId6"/>
          <a:srcRect l="26974" t="13202" r="46016" b="6356"/>
          <a:stretch/>
        </p:blipFill>
        <p:spPr>
          <a:xfrm rot="20892493">
            <a:off x="679923" y="3005671"/>
            <a:ext cx="2822974" cy="3519472"/>
          </a:xfrm>
          <a:prstGeom prst="rect">
            <a:avLst/>
          </a:prstGeom>
        </p:spPr>
      </p:pic>
      <p:pic>
        <p:nvPicPr>
          <p:cNvPr id="15" name="Bildobjekt 14">
            <a:extLst>
              <a:ext uri="{FF2B5EF4-FFF2-40B4-BE49-F238E27FC236}">
                <a16:creationId xmlns:a16="http://schemas.microsoft.com/office/drawing/2014/main" id="{55AF423F-DAD9-D353-549F-CADDBFB84F5F}"/>
              </a:ext>
            </a:extLst>
          </p:cNvPr>
          <p:cNvPicPr>
            <a:picLocks noChangeAspect="1"/>
          </p:cNvPicPr>
          <p:nvPr/>
        </p:nvPicPr>
        <p:blipFill rotWithShape="1">
          <a:blip r:embed="rId7"/>
          <a:srcRect l="30109" t="7862" r="43458" b="1575"/>
          <a:stretch/>
        </p:blipFill>
        <p:spPr>
          <a:xfrm rot="624643">
            <a:off x="5585160" y="2615717"/>
            <a:ext cx="2845582" cy="4080970"/>
          </a:xfrm>
          <a:prstGeom prst="rect">
            <a:avLst/>
          </a:prstGeom>
        </p:spPr>
      </p:pic>
      <p:pic>
        <p:nvPicPr>
          <p:cNvPr id="17" name="Bildobjekt 16">
            <a:extLst>
              <a:ext uri="{FF2B5EF4-FFF2-40B4-BE49-F238E27FC236}">
                <a16:creationId xmlns:a16="http://schemas.microsoft.com/office/drawing/2014/main" id="{DA7320E6-386B-3A68-ACD7-96252E28E535}"/>
              </a:ext>
            </a:extLst>
          </p:cNvPr>
          <p:cNvPicPr>
            <a:picLocks noChangeAspect="1"/>
          </p:cNvPicPr>
          <p:nvPr/>
        </p:nvPicPr>
        <p:blipFill rotWithShape="1">
          <a:blip r:embed="rId8"/>
          <a:srcRect l="30507" t="23867" r="31222" b="56284"/>
          <a:stretch/>
        </p:blipFill>
        <p:spPr>
          <a:xfrm rot="21365062">
            <a:off x="0" y="5562632"/>
            <a:ext cx="5071400" cy="1101010"/>
          </a:xfrm>
          <a:prstGeom prst="rect">
            <a:avLst/>
          </a:prstGeom>
        </p:spPr>
      </p:pic>
      <p:pic>
        <p:nvPicPr>
          <p:cNvPr id="19" name="Bildobjekt 18">
            <a:extLst>
              <a:ext uri="{FF2B5EF4-FFF2-40B4-BE49-F238E27FC236}">
                <a16:creationId xmlns:a16="http://schemas.microsoft.com/office/drawing/2014/main" id="{775454A1-B7B3-66E6-9F16-497C67C016A2}"/>
              </a:ext>
            </a:extLst>
          </p:cNvPr>
          <p:cNvPicPr>
            <a:picLocks noChangeAspect="1"/>
          </p:cNvPicPr>
          <p:nvPr/>
        </p:nvPicPr>
        <p:blipFill rotWithShape="1">
          <a:blip r:embed="rId9"/>
          <a:srcRect l="27786" t="5752" r="42396" b="51956"/>
          <a:stretch/>
        </p:blipFill>
        <p:spPr>
          <a:xfrm rot="627221">
            <a:off x="8831978" y="356058"/>
            <a:ext cx="3169547" cy="1881880"/>
          </a:xfrm>
          <a:prstGeom prst="rect">
            <a:avLst/>
          </a:prstGeom>
        </p:spPr>
      </p:pic>
      <p:pic>
        <p:nvPicPr>
          <p:cNvPr id="21" name="Bildobjekt 20">
            <a:extLst>
              <a:ext uri="{FF2B5EF4-FFF2-40B4-BE49-F238E27FC236}">
                <a16:creationId xmlns:a16="http://schemas.microsoft.com/office/drawing/2014/main" id="{85589CE8-A2A8-A684-DA67-037BBA7860DB}"/>
              </a:ext>
            </a:extLst>
          </p:cNvPr>
          <p:cNvPicPr>
            <a:picLocks noChangeAspect="1"/>
          </p:cNvPicPr>
          <p:nvPr/>
        </p:nvPicPr>
        <p:blipFill rotWithShape="1">
          <a:blip r:embed="rId10"/>
          <a:srcRect l="26846" t="5249" r="42520" b="66442"/>
          <a:stretch/>
        </p:blipFill>
        <p:spPr>
          <a:xfrm>
            <a:off x="5239860" y="187685"/>
            <a:ext cx="3734914" cy="1444754"/>
          </a:xfrm>
          <a:prstGeom prst="rect">
            <a:avLst/>
          </a:prstGeom>
        </p:spPr>
      </p:pic>
      <p:pic>
        <p:nvPicPr>
          <p:cNvPr id="25" name="Bildobjekt 24">
            <a:extLst>
              <a:ext uri="{FF2B5EF4-FFF2-40B4-BE49-F238E27FC236}">
                <a16:creationId xmlns:a16="http://schemas.microsoft.com/office/drawing/2014/main" id="{C6B8D37A-0113-EE45-B288-BB6AE1882BF9}"/>
              </a:ext>
            </a:extLst>
          </p:cNvPr>
          <p:cNvPicPr>
            <a:picLocks noChangeAspect="1"/>
          </p:cNvPicPr>
          <p:nvPr/>
        </p:nvPicPr>
        <p:blipFill rotWithShape="1">
          <a:blip r:embed="rId11"/>
          <a:srcRect l="34354" t="28190" r="35012" b="35570"/>
          <a:stretch/>
        </p:blipFill>
        <p:spPr>
          <a:xfrm rot="21311932">
            <a:off x="7993418" y="5269252"/>
            <a:ext cx="2663360" cy="1395605"/>
          </a:xfrm>
          <a:prstGeom prst="rect">
            <a:avLst/>
          </a:prstGeom>
        </p:spPr>
      </p:pic>
    </p:spTree>
    <p:extLst>
      <p:ext uri="{BB962C8B-B14F-4D97-AF65-F5344CB8AC3E}">
        <p14:creationId xmlns:p14="http://schemas.microsoft.com/office/powerpoint/2010/main" val="259071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AF8CE9-8DB9-4385-1C01-11D441164CEC}"/>
              </a:ext>
            </a:extLst>
          </p:cNvPr>
          <p:cNvSpPr>
            <a:spLocks noGrp="1"/>
          </p:cNvSpPr>
          <p:nvPr>
            <p:ph type="title"/>
          </p:nvPr>
        </p:nvSpPr>
        <p:spPr>
          <a:xfrm>
            <a:off x="597099" y="461458"/>
            <a:ext cx="10377255" cy="1296139"/>
          </a:xfrm>
        </p:spPr>
        <p:txBody>
          <a:bodyPr/>
          <a:lstStyle/>
          <a:p>
            <a:r>
              <a:rPr lang="sv-SE"/>
              <a:t>Stor potential för spillvärme – men vem ska använda all värme?</a:t>
            </a:r>
          </a:p>
        </p:txBody>
      </p:sp>
      <p:sp>
        <p:nvSpPr>
          <p:cNvPr id="3" name="Platshållare för innehåll 2">
            <a:extLst>
              <a:ext uri="{FF2B5EF4-FFF2-40B4-BE49-F238E27FC236}">
                <a16:creationId xmlns:a16="http://schemas.microsoft.com/office/drawing/2014/main" id="{7330434A-C5B9-D537-1DCA-5240D12132B3}"/>
              </a:ext>
            </a:extLst>
          </p:cNvPr>
          <p:cNvSpPr>
            <a:spLocks noGrp="1"/>
          </p:cNvSpPr>
          <p:nvPr>
            <p:ph idx="1"/>
          </p:nvPr>
        </p:nvSpPr>
        <p:spPr>
          <a:xfrm>
            <a:off x="226423" y="1757597"/>
            <a:ext cx="11368478" cy="4857522"/>
          </a:xfrm>
        </p:spPr>
        <p:txBody>
          <a:bodyPr/>
          <a:lstStyle/>
          <a:p>
            <a:pPr>
              <a:lnSpc>
                <a:spcPct val="100000"/>
              </a:lnSpc>
              <a:spcBef>
                <a:spcPts val="0"/>
              </a:spcBef>
            </a:pPr>
            <a:r>
              <a:rPr lang="sv-SE" sz="1800" kern="100">
                <a:effectLst/>
                <a:ea typeface="Times New Roman" panose="02020603050405020304" pitchFamily="18" charset="0"/>
              </a:rPr>
              <a:t>Teoretisk potential på ca 100 TWh spillvärme. Krävs optimeringar i </a:t>
            </a:r>
          </a:p>
          <a:p>
            <a:pPr marL="0" indent="0">
              <a:lnSpc>
                <a:spcPct val="100000"/>
              </a:lnSpc>
              <a:spcBef>
                <a:spcPts val="0"/>
              </a:spcBef>
              <a:buNone/>
            </a:pPr>
            <a:r>
              <a:rPr lang="sv-SE" sz="1800" kern="100">
                <a:effectLst/>
                <a:ea typeface="Times New Roman" panose="02020603050405020304" pitchFamily="18" charset="0"/>
              </a:rPr>
              <a:t>    produktionen, tillräckligt med råvaror och efterfrågan</a:t>
            </a:r>
          </a:p>
          <a:p>
            <a:pPr marL="0" indent="0">
              <a:lnSpc>
                <a:spcPct val="100000"/>
              </a:lnSpc>
              <a:spcBef>
                <a:spcPts val="0"/>
              </a:spcBef>
              <a:buNone/>
            </a:pPr>
            <a:endParaRPr lang="sv-SE" sz="1800" kern="100">
              <a:ea typeface="Times New Roman" panose="02020603050405020304" pitchFamily="18" charset="0"/>
            </a:endParaRPr>
          </a:p>
          <a:p>
            <a:pPr>
              <a:lnSpc>
                <a:spcPct val="100000"/>
              </a:lnSpc>
              <a:spcBef>
                <a:spcPts val="0"/>
              </a:spcBef>
            </a:pPr>
            <a:r>
              <a:rPr lang="sv-SE" sz="1800" kern="100">
                <a:effectLst/>
                <a:ea typeface="Times New Roman" panose="02020603050405020304" pitchFamily="18" charset="0"/>
              </a:rPr>
              <a:t>Förmågan att tillvarata spillvärme: 1) rätt plats 2) rätt temperatur 3) rätt tidpunkt </a:t>
            </a:r>
          </a:p>
          <a:p>
            <a:pPr marL="0" indent="0">
              <a:lnSpc>
                <a:spcPct val="100000"/>
              </a:lnSpc>
              <a:spcBef>
                <a:spcPts val="0"/>
              </a:spcBef>
              <a:buNone/>
            </a:pPr>
            <a:endParaRPr lang="sv-SE" sz="1800" kern="100">
              <a:effectLst/>
              <a:ea typeface="Times New Roman" panose="02020603050405020304" pitchFamily="18" charset="0"/>
            </a:endParaRPr>
          </a:p>
          <a:p>
            <a:pPr>
              <a:lnSpc>
                <a:spcPct val="100000"/>
              </a:lnSpc>
              <a:spcBef>
                <a:spcPts val="0"/>
              </a:spcBef>
            </a:pPr>
            <a:r>
              <a:rPr lang="sv-SE" sz="1800" kern="100">
                <a:effectLst/>
                <a:ea typeface="Times New Roman" panose="02020603050405020304" pitchFamily="18" charset="0"/>
              </a:rPr>
              <a:t>Vem ska använda all värme?</a:t>
            </a:r>
          </a:p>
          <a:p>
            <a:pPr marL="0" indent="0">
              <a:lnSpc>
                <a:spcPct val="100000"/>
              </a:lnSpc>
              <a:spcBef>
                <a:spcPts val="0"/>
              </a:spcBef>
              <a:buNone/>
            </a:pPr>
            <a:endParaRPr lang="sv-SE" sz="1800" kern="100">
              <a:effectLst/>
              <a:ea typeface="Times New Roman" panose="02020603050405020304" pitchFamily="18" charset="0"/>
            </a:endParaRPr>
          </a:p>
          <a:p>
            <a:pPr>
              <a:lnSpc>
                <a:spcPct val="100000"/>
              </a:lnSpc>
            </a:pPr>
            <a:r>
              <a:rPr lang="sv-SE" sz="1800" kern="100">
                <a:ea typeface="Times New Roman" panose="02020603050405020304" pitchFamily="18" charset="0"/>
              </a:rPr>
              <a:t>Viktigt att en övergripande planering görs tidigt i etableringen</a:t>
            </a:r>
          </a:p>
          <a:p>
            <a:pPr marL="0" indent="0">
              <a:lnSpc>
                <a:spcPct val="100000"/>
              </a:lnSpc>
              <a:buNone/>
            </a:pPr>
            <a:endParaRPr lang="sv-SE" sz="1800" kern="100">
              <a:ea typeface="Times New Roman" panose="02020603050405020304" pitchFamily="18" charset="0"/>
            </a:endParaRPr>
          </a:p>
          <a:p>
            <a:pPr>
              <a:lnSpc>
                <a:spcPct val="100000"/>
              </a:lnSpc>
            </a:pPr>
            <a:r>
              <a:rPr lang="sv-SE" sz="1800" b="1" kern="100">
                <a:ea typeface="Times New Roman" panose="02020603050405020304" pitchFamily="18" charset="0"/>
              </a:rPr>
              <a:t>Åtgärdsförslag</a:t>
            </a:r>
          </a:p>
          <a:p>
            <a:pPr>
              <a:lnSpc>
                <a:spcPct val="100000"/>
              </a:lnSpc>
              <a:buFont typeface="Wingdings" panose="05000000000000000000" pitchFamily="2" charset="2"/>
              <a:buChar char="Ø"/>
            </a:pPr>
            <a:r>
              <a:rPr lang="sv-SE" sz="1800" b="1" kern="100">
                <a:solidFill>
                  <a:schemeClr val="accent1"/>
                </a:solidFill>
                <a:ea typeface="Times New Roman" panose="02020603050405020304" pitchFamily="18" charset="0"/>
              </a:rPr>
              <a:t>Komplettera lagen om kostnadsnyttoanalys </a:t>
            </a:r>
            <a:r>
              <a:rPr lang="sv-SE" sz="1800" kern="100">
                <a:solidFill>
                  <a:schemeClr val="accent1"/>
                </a:solidFill>
                <a:ea typeface="Times New Roman" panose="02020603050405020304" pitchFamily="18" charset="0"/>
              </a:rPr>
              <a:t>med en lokaliseringsaspekt vid planering eller uppgradering av en ny produktionsanläggning (industri eller energi). </a:t>
            </a:r>
          </a:p>
          <a:p>
            <a:pPr>
              <a:lnSpc>
                <a:spcPct val="100000"/>
              </a:lnSpc>
              <a:buFont typeface="Wingdings" panose="05000000000000000000" pitchFamily="2" charset="2"/>
              <a:buChar char="Ø"/>
            </a:pPr>
            <a:r>
              <a:rPr lang="sv-SE" sz="1800" kern="100">
                <a:solidFill>
                  <a:schemeClr val="accent1"/>
                </a:solidFill>
                <a:effectLst/>
                <a:ea typeface="Times New Roman" panose="02020603050405020304" pitchFamily="18" charset="0"/>
              </a:rPr>
              <a:t>En annan slutsats är att kravet i Energieffektiviseringsdirektivet på att </a:t>
            </a:r>
            <a:r>
              <a:rPr lang="sv-SE" sz="1800" i="1" kern="100">
                <a:solidFill>
                  <a:schemeClr val="accent1"/>
                </a:solidFill>
                <a:effectLst/>
                <a:ea typeface="Times New Roman" panose="02020603050405020304" pitchFamily="18" charset="0"/>
              </a:rPr>
              <a:t>kommuner med över 45 000 invånare ska göra en värme- och </a:t>
            </a:r>
            <a:r>
              <a:rPr lang="sv-SE" sz="1800" i="1" kern="100" err="1">
                <a:solidFill>
                  <a:schemeClr val="accent1"/>
                </a:solidFill>
                <a:effectLst/>
                <a:ea typeface="Times New Roman" panose="02020603050405020304" pitchFamily="18" charset="0"/>
              </a:rPr>
              <a:t>kylaplanering</a:t>
            </a:r>
            <a:r>
              <a:rPr lang="sv-SE" sz="1800" i="1" kern="100">
                <a:solidFill>
                  <a:schemeClr val="accent1"/>
                </a:solidFill>
                <a:ea typeface="Times New Roman" panose="02020603050405020304" pitchFamily="18" charset="0"/>
              </a:rPr>
              <a:t> </a:t>
            </a:r>
            <a:r>
              <a:rPr lang="sv-SE" sz="1800" kern="100">
                <a:solidFill>
                  <a:schemeClr val="accent1"/>
                </a:solidFill>
                <a:ea typeface="Times New Roman" panose="02020603050405020304" pitchFamily="18" charset="0"/>
              </a:rPr>
              <a:t>bör </a:t>
            </a:r>
            <a:r>
              <a:rPr lang="sv-SE" sz="1800" b="1" kern="100">
                <a:solidFill>
                  <a:schemeClr val="accent1"/>
                </a:solidFill>
                <a:ea typeface="Times New Roman" panose="02020603050405020304" pitchFamily="18" charset="0"/>
              </a:rPr>
              <a:t>kompletteras med att lyftas upp på en Regional nivå. </a:t>
            </a:r>
            <a:endParaRPr lang="sv-SE">
              <a:solidFill>
                <a:schemeClr val="accent1"/>
              </a:solidFill>
            </a:endParaRPr>
          </a:p>
        </p:txBody>
      </p:sp>
      <p:pic>
        <p:nvPicPr>
          <p:cNvPr id="4" name="Bildobjekt 3" descr="Karta över norra Sverige med orter för industrietableringar markerade">
            <a:extLst>
              <a:ext uri="{FF2B5EF4-FFF2-40B4-BE49-F238E27FC236}">
                <a16:creationId xmlns:a16="http://schemas.microsoft.com/office/drawing/2014/main" id="{2DD6D9C3-83C9-2B8F-4F9B-31F5F3AA00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7139" y="1109527"/>
            <a:ext cx="3093590" cy="2257122"/>
          </a:xfrm>
          <a:prstGeom prst="rect">
            <a:avLst/>
          </a:prstGeom>
          <a:noFill/>
          <a:ln>
            <a:noFill/>
          </a:ln>
        </p:spPr>
      </p:pic>
    </p:spTree>
    <p:extLst>
      <p:ext uri="{BB962C8B-B14F-4D97-AF65-F5344CB8AC3E}">
        <p14:creationId xmlns:p14="http://schemas.microsoft.com/office/powerpoint/2010/main" val="383682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6EEC02-2D13-2034-1D80-C4D7B600F6E8}"/>
              </a:ext>
            </a:extLst>
          </p:cNvPr>
          <p:cNvSpPr>
            <a:spLocks noGrp="1"/>
          </p:cNvSpPr>
          <p:nvPr>
            <p:ph type="title"/>
          </p:nvPr>
        </p:nvSpPr>
        <p:spPr/>
        <p:txBody>
          <a:bodyPr/>
          <a:lstStyle/>
          <a:p>
            <a:r>
              <a:rPr lang="sv-SE" dirty="0"/>
              <a:t>Från kraftvärme till kärnvärme 	</a:t>
            </a:r>
          </a:p>
        </p:txBody>
      </p:sp>
      <p:sp>
        <p:nvSpPr>
          <p:cNvPr id="3" name="Platshållare för innehåll 2">
            <a:extLst>
              <a:ext uri="{FF2B5EF4-FFF2-40B4-BE49-F238E27FC236}">
                <a16:creationId xmlns:a16="http://schemas.microsoft.com/office/drawing/2014/main" id="{2D0F8071-2A1E-2784-AAEF-337E45D71268}"/>
              </a:ext>
            </a:extLst>
          </p:cNvPr>
          <p:cNvSpPr>
            <a:spLocks noGrp="1"/>
          </p:cNvSpPr>
          <p:nvPr>
            <p:ph idx="1"/>
          </p:nvPr>
        </p:nvSpPr>
        <p:spPr>
          <a:xfrm>
            <a:off x="976543" y="1778024"/>
            <a:ext cx="10377256" cy="3499053"/>
          </a:xfrm>
        </p:spPr>
        <p:txBody>
          <a:bodyPr/>
          <a:lstStyle/>
          <a:p>
            <a:pPr>
              <a:lnSpc>
                <a:spcPct val="150000"/>
              </a:lnSpc>
            </a:pPr>
            <a:r>
              <a:rPr lang="sv-SE" sz="2400" kern="100" dirty="0" err="1">
                <a:effectLst/>
                <a:ea typeface="Times New Roman" panose="02020603050405020304" pitchFamily="18" charset="0"/>
              </a:rPr>
              <a:t>SMRer</a:t>
            </a:r>
            <a:r>
              <a:rPr lang="sv-SE" sz="2400" kern="100" dirty="0">
                <a:effectLst/>
                <a:ea typeface="Times New Roman" panose="02020603050405020304" pitchFamily="18" charset="0"/>
              </a:rPr>
              <a:t> framförallt intressant som spillvärmekälla om ”någon annan” investerar.</a:t>
            </a:r>
          </a:p>
          <a:p>
            <a:pPr>
              <a:lnSpc>
                <a:spcPct val="150000"/>
              </a:lnSpc>
            </a:pPr>
            <a:r>
              <a:rPr lang="sv-SE" sz="2400" kern="100" spc="-10" dirty="0">
                <a:ea typeface="Times New Roman" panose="02020603050405020304" pitchFamily="18" charset="0"/>
                <a:cs typeface="Times New Roman" panose="02020603050405020304" pitchFamily="18" charset="0"/>
              </a:rPr>
              <a:t>Acceptansfrågor uppfattas av många företag som ett hinder </a:t>
            </a:r>
            <a:endParaRPr lang="sv-SE" kern="100" spc="-10" dirty="0">
              <a:ea typeface="Times New Roman" panose="02020603050405020304" pitchFamily="18" charset="0"/>
              <a:cs typeface="Times New Roman" panose="02020603050405020304" pitchFamily="18" charset="0"/>
            </a:endParaRPr>
          </a:p>
          <a:p>
            <a:pPr>
              <a:lnSpc>
                <a:spcPct val="150000"/>
              </a:lnSpc>
            </a:pPr>
            <a:r>
              <a:rPr lang="sv-SE" sz="2400" kern="100" spc="-10" dirty="0">
                <a:ea typeface="Times New Roman" panose="02020603050405020304" pitchFamily="18" charset="0"/>
                <a:cs typeface="Times New Roman" panose="02020603050405020304" pitchFamily="18" charset="0"/>
              </a:rPr>
              <a:t>En ”fördel” med </a:t>
            </a:r>
            <a:r>
              <a:rPr lang="sv-SE" sz="2400" kern="100" spc="-10" dirty="0" err="1">
                <a:ea typeface="Times New Roman" panose="02020603050405020304" pitchFamily="18" charset="0"/>
                <a:cs typeface="Times New Roman" panose="02020603050405020304" pitchFamily="18" charset="0"/>
              </a:rPr>
              <a:t>SMRer</a:t>
            </a:r>
            <a:r>
              <a:rPr lang="sv-SE" sz="2400" kern="100" spc="-10" dirty="0">
                <a:ea typeface="Times New Roman" panose="02020603050405020304" pitchFamily="18" charset="0"/>
                <a:cs typeface="Times New Roman" panose="02020603050405020304" pitchFamily="18" charset="0"/>
              </a:rPr>
              <a:t>: mindre biobränsle men –</a:t>
            </a:r>
            <a:r>
              <a:rPr lang="sv-SE" kern="100" spc="-10" dirty="0">
                <a:ea typeface="Times New Roman" panose="02020603050405020304" pitchFamily="18" charset="0"/>
                <a:cs typeface="Times New Roman" panose="02020603050405020304" pitchFamily="18" charset="0"/>
              </a:rPr>
              <a:t>&gt; mer uran</a:t>
            </a:r>
          </a:p>
          <a:p>
            <a:pPr>
              <a:lnSpc>
                <a:spcPct val="100000"/>
              </a:lnSpc>
            </a:pPr>
            <a:r>
              <a:rPr lang="sv-SE" sz="2400" kern="100" spc="-10" dirty="0">
                <a:solidFill>
                  <a:schemeClr val="accent1"/>
                </a:solidFill>
                <a:ea typeface="Times New Roman" panose="02020603050405020304" pitchFamily="18" charset="0"/>
                <a:cs typeface="Times New Roman" panose="02020603050405020304" pitchFamily="18" charset="0"/>
              </a:rPr>
              <a:t>Sektorskopplingen kärnkraft/SMR-fjärrvärme (idag) verkar ha en begränsad potential i Sverige.</a:t>
            </a:r>
          </a:p>
          <a:p>
            <a:endParaRPr lang="sv-SE" sz="2400" kern="100" spc="-10" dirty="0">
              <a:ea typeface="Times New Roman" panose="02020603050405020304" pitchFamily="18"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856024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FC2A9A-AAE8-B8D8-8029-40A1E91C84CD}"/>
              </a:ext>
            </a:extLst>
          </p:cNvPr>
          <p:cNvSpPr>
            <a:spLocks noGrp="1"/>
          </p:cNvSpPr>
          <p:nvPr>
            <p:ph type="title"/>
          </p:nvPr>
        </p:nvSpPr>
        <p:spPr>
          <a:xfrm>
            <a:off x="338369" y="307995"/>
            <a:ext cx="11574210" cy="1296139"/>
          </a:xfrm>
        </p:spPr>
        <p:txBody>
          <a:bodyPr/>
          <a:lstStyle/>
          <a:p>
            <a:r>
              <a:rPr lang="sv-SE" sz="4000" dirty="0"/>
              <a:t>Ökad värmeberedskap för ökad motståndskraft </a:t>
            </a:r>
          </a:p>
        </p:txBody>
      </p:sp>
      <p:sp>
        <p:nvSpPr>
          <p:cNvPr id="4" name="Platshållare för innehåll 3">
            <a:extLst>
              <a:ext uri="{FF2B5EF4-FFF2-40B4-BE49-F238E27FC236}">
                <a16:creationId xmlns:a16="http://schemas.microsoft.com/office/drawing/2014/main" id="{A4B982A7-5E77-2725-87FD-6979E8351924}"/>
              </a:ext>
            </a:extLst>
          </p:cNvPr>
          <p:cNvSpPr>
            <a:spLocks noGrp="1"/>
          </p:cNvSpPr>
          <p:nvPr>
            <p:ph idx="1"/>
          </p:nvPr>
        </p:nvSpPr>
        <p:spPr>
          <a:xfrm>
            <a:off x="5592235" y="1604133"/>
            <a:ext cx="6418790" cy="5034791"/>
          </a:xfrm>
        </p:spPr>
        <p:txBody>
          <a:bodyPr/>
          <a:lstStyle/>
          <a:p>
            <a:pPr marL="0" indent="0">
              <a:buNone/>
            </a:pPr>
            <a:r>
              <a:rPr lang="sv-SE" sz="2400">
                <a:solidFill>
                  <a:schemeClr val="accent1"/>
                </a:solidFill>
              </a:rPr>
              <a:t>Förslag om </a:t>
            </a:r>
            <a:r>
              <a:rPr lang="sv-SE" sz="2400" b="1">
                <a:solidFill>
                  <a:schemeClr val="accent1"/>
                </a:solidFill>
              </a:rPr>
              <a:t>statligt ansvar för utvecklad bränsleberedskap.</a:t>
            </a:r>
            <a:endParaRPr lang="sv-SE"/>
          </a:p>
        </p:txBody>
      </p:sp>
      <p:pic>
        <p:nvPicPr>
          <p:cNvPr id="2058" name="26EE817D-E7F2-4490-B556-8FC035DB8396" descr="IMG_9959.JPG">
            <a:extLst>
              <a:ext uri="{FF2B5EF4-FFF2-40B4-BE49-F238E27FC236}">
                <a16:creationId xmlns:a16="http://schemas.microsoft.com/office/drawing/2014/main" id="{7C29EB5A-F465-448E-4E58-16882C9C4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604134"/>
            <a:ext cx="5253866" cy="525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ak pilkoppling 5">
            <a:extLst>
              <a:ext uri="{FF2B5EF4-FFF2-40B4-BE49-F238E27FC236}">
                <a16:creationId xmlns:a16="http://schemas.microsoft.com/office/drawing/2014/main" id="{D2997812-C055-1D11-03CF-7A0F566BC0D3}"/>
              </a:ext>
            </a:extLst>
          </p:cNvPr>
          <p:cNvCxnSpPr>
            <a:cxnSpLocks/>
          </p:cNvCxnSpPr>
          <p:nvPr/>
        </p:nvCxnSpPr>
        <p:spPr>
          <a:xfrm flipH="1">
            <a:off x="7184645" y="2390775"/>
            <a:ext cx="790575" cy="857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Rak pilkoppling 7">
            <a:extLst>
              <a:ext uri="{FF2B5EF4-FFF2-40B4-BE49-F238E27FC236}">
                <a16:creationId xmlns:a16="http://schemas.microsoft.com/office/drawing/2014/main" id="{22FC2627-15ED-3B1E-265C-264AED2E51FE}"/>
              </a:ext>
            </a:extLst>
          </p:cNvPr>
          <p:cNvCxnSpPr>
            <a:cxnSpLocks/>
          </p:cNvCxnSpPr>
          <p:nvPr/>
        </p:nvCxnSpPr>
        <p:spPr>
          <a:xfrm>
            <a:off x="8501592" y="2390775"/>
            <a:ext cx="823383" cy="857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629BB04D-8E7C-F9D4-E70C-2694993DA127}"/>
              </a:ext>
            </a:extLst>
          </p:cNvPr>
          <p:cNvSpPr txBox="1"/>
          <p:nvPr/>
        </p:nvSpPr>
        <p:spPr>
          <a:xfrm>
            <a:off x="6276975" y="3393044"/>
            <a:ext cx="2371725" cy="369332"/>
          </a:xfrm>
          <a:prstGeom prst="rect">
            <a:avLst/>
          </a:prstGeom>
          <a:noFill/>
        </p:spPr>
        <p:txBody>
          <a:bodyPr wrap="square" rtlCol="0">
            <a:spAutoFit/>
          </a:bodyPr>
          <a:lstStyle/>
          <a:p>
            <a:r>
              <a:rPr lang="sv-SE" b="1">
                <a:solidFill>
                  <a:schemeClr val="accent1"/>
                </a:solidFill>
              </a:rPr>
              <a:t>Beredskapslager</a:t>
            </a:r>
          </a:p>
        </p:txBody>
      </p:sp>
      <p:sp>
        <p:nvSpPr>
          <p:cNvPr id="11" name="textruta 10">
            <a:extLst>
              <a:ext uri="{FF2B5EF4-FFF2-40B4-BE49-F238E27FC236}">
                <a16:creationId xmlns:a16="http://schemas.microsoft.com/office/drawing/2014/main" id="{79D94BE4-0AF8-7AD5-3751-2A1117902A70}"/>
              </a:ext>
            </a:extLst>
          </p:cNvPr>
          <p:cNvSpPr txBox="1"/>
          <p:nvPr/>
        </p:nvSpPr>
        <p:spPr>
          <a:xfrm>
            <a:off x="8482012" y="3421619"/>
            <a:ext cx="3071813" cy="369332"/>
          </a:xfrm>
          <a:prstGeom prst="rect">
            <a:avLst/>
          </a:prstGeom>
          <a:noFill/>
        </p:spPr>
        <p:txBody>
          <a:bodyPr wrap="square" rtlCol="0">
            <a:spAutoFit/>
          </a:bodyPr>
          <a:lstStyle/>
          <a:p>
            <a:r>
              <a:rPr lang="sv-SE" b="1">
                <a:solidFill>
                  <a:schemeClr val="accent1"/>
                </a:solidFill>
              </a:rPr>
              <a:t>Ökad produktionsförmåga</a:t>
            </a:r>
          </a:p>
        </p:txBody>
      </p:sp>
      <p:pic>
        <p:nvPicPr>
          <p:cNvPr id="2059" name="3671F643-6AB8-4B2B-AD5D-3BE0E97AC798" descr="IMG_9960.JPG">
            <a:extLst>
              <a:ext uri="{FF2B5EF4-FFF2-40B4-BE49-F238E27FC236}">
                <a16:creationId xmlns:a16="http://schemas.microsoft.com/office/drawing/2014/main" id="{5D444DBD-311D-2135-A0C0-E0C7112F2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640" y="3819526"/>
            <a:ext cx="1540669" cy="154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1561C2BD-C2E8-4FFC-BD49-64180F64E83F" descr="IMG_9962.JPG">
            <a:extLst>
              <a:ext uri="{FF2B5EF4-FFF2-40B4-BE49-F238E27FC236}">
                <a16:creationId xmlns:a16="http://schemas.microsoft.com/office/drawing/2014/main" id="{EFDDF7CB-0C3E-7E07-DC33-45CE55733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2703" y="3804287"/>
            <a:ext cx="1540668" cy="154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8AB3FFFC-60E7-464F-9BDE-C36C1C80381D" descr="Skärmavbild 2024-02-05 kl. 15.45.25.jpeg">
            <a:extLst>
              <a:ext uri="{FF2B5EF4-FFF2-40B4-BE49-F238E27FC236}">
                <a16:creationId xmlns:a16="http://schemas.microsoft.com/office/drawing/2014/main" id="{320D951C-550F-103B-109D-C3B790617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3914" y="3751181"/>
            <a:ext cx="1421461" cy="164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ruta 13">
            <a:extLst>
              <a:ext uri="{FF2B5EF4-FFF2-40B4-BE49-F238E27FC236}">
                <a16:creationId xmlns:a16="http://schemas.microsoft.com/office/drawing/2014/main" id="{333C6474-CE72-75CB-12D5-8D2C598D45FF}"/>
              </a:ext>
            </a:extLst>
          </p:cNvPr>
          <p:cNvSpPr txBox="1"/>
          <p:nvPr/>
        </p:nvSpPr>
        <p:spPr>
          <a:xfrm>
            <a:off x="5743573" y="5860379"/>
            <a:ext cx="6267451" cy="923330"/>
          </a:xfrm>
          <a:prstGeom prst="rect">
            <a:avLst/>
          </a:prstGeom>
          <a:noFill/>
        </p:spPr>
        <p:txBody>
          <a:bodyPr wrap="square" rtlCol="0">
            <a:spAutoFit/>
          </a:bodyPr>
          <a:lstStyle/>
          <a:p>
            <a:r>
              <a:rPr lang="sv-SE" b="1">
                <a:solidFill>
                  <a:schemeClr val="accent1"/>
                </a:solidFill>
                <a:latin typeface="+mj-lt"/>
              </a:rPr>
              <a:t>Ökat statligt ansvar gällande funktionskrav på fjärrvärme och bränslelager för marknadens aktörer behövs! </a:t>
            </a:r>
          </a:p>
        </p:txBody>
      </p:sp>
      <p:sp>
        <p:nvSpPr>
          <p:cNvPr id="15" name="textruta 14">
            <a:extLst>
              <a:ext uri="{FF2B5EF4-FFF2-40B4-BE49-F238E27FC236}">
                <a16:creationId xmlns:a16="http://schemas.microsoft.com/office/drawing/2014/main" id="{A5235202-E06D-B583-893E-B39BE8C144E1}"/>
              </a:ext>
            </a:extLst>
          </p:cNvPr>
          <p:cNvSpPr txBox="1"/>
          <p:nvPr/>
        </p:nvSpPr>
        <p:spPr>
          <a:xfrm>
            <a:off x="9072907" y="5344955"/>
            <a:ext cx="825238" cy="383210"/>
          </a:xfrm>
          <a:prstGeom prst="rect">
            <a:avLst/>
          </a:prstGeom>
          <a:noFill/>
        </p:spPr>
        <p:txBody>
          <a:bodyPr wrap="square" rtlCol="0">
            <a:spAutoFit/>
          </a:bodyPr>
          <a:lstStyle/>
          <a:p>
            <a:r>
              <a:rPr lang="sv-SE" b="1">
                <a:solidFill>
                  <a:schemeClr val="accent1"/>
                </a:solidFill>
              </a:rPr>
              <a:t>Torv</a:t>
            </a:r>
          </a:p>
        </p:txBody>
      </p:sp>
      <p:sp>
        <p:nvSpPr>
          <p:cNvPr id="16" name="textruta 15">
            <a:extLst>
              <a:ext uri="{FF2B5EF4-FFF2-40B4-BE49-F238E27FC236}">
                <a16:creationId xmlns:a16="http://schemas.microsoft.com/office/drawing/2014/main" id="{72E66109-3B1D-730C-6C03-82405DDD37E2}"/>
              </a:ext>
            </a:extLst>
          </p:cNvPr>
          <p:cNvSpPr txBox="1"/>
          <p:nvPr/>
        </p:nvSpPr>
        <p:spPr>
          <a:xfrm>
            <a:off x="10613576" y="5358833"/>
            <a:ext cx="1299003" cy="369332"/>
          </a:xfrm>
          <a:prstGeom prst="rect">
            <a:avLst/>
          </a:prstGeom>
          <a:noFill/>
        </p:spPr>
        <p:txBody>
          <a:bodyPr wrap="square" rtlCol="0">
            <a:spAutoFit/>
          </a:bodyPr>
          <a:lstStyle/>
          <a:p>
            <a:r>
              <a:rPr lang="sv-SE" b="1">
                <a:solidFill>
                  <a:schemeClr val="accent1"/>
                </a:solidFill>
              </a:rPr>
              <a:t>Rundved</a:t>
            </a:r>
          </a:p>
        </p:txBody>
      </p:sp>
    </p:spTree>
    <p:extLst>
      <p:ext uri="{BB962C8B-B14F-4D97-AF65-F5344CB8AC3E}">
        <p14:creationId xmlns:p14="http://schemas.microsoft.com/office/powerpoint/2010/main" val="1454943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5720B90-524D-A76C-A6D7-EF64887D81C2}"/>
              </a:ext>
            </a:extLst>
          </p:cNvPr>
          <p:cNvSpPr>
            <a:spLocks noGrp="1"/>
          </p:cNvSpPr>
          <p:nvPr>
            <p:ph idx="1"/>
          </p:nvPr>
        </p:nvSpPr>
        <p:spPr>
          <a:xfrm>
            <a:off x="9147955" y="2422567"/>
            <a:ext cx="3844839" cy="4794685"/>
          </a:xfrm>
        </p:spPr>
        <p:txBody>
          <a:bodyPr/>
          <a:lstStyle/>
          <a:p>
            <a:pPr marL="0" indent="0">
              <a:buNone/>
            </a:pPr>
            <a:r>
              <a:rPr lang="sv-SE" sz="1800" b="1">
                <a:solidFill>
                  <a:schemeClr val="accent1"/>
                </a:solidFill>
              </a:rPr>
              <a:t>Behov av utredning av </a:t>
            </a:r>
          </a:p>
          <a:p>
            <a:pPr marL="0" indent="0">
              <a:buNone/>
            </a:pPr>
            <a:r>
              <a:rPr lang="sv-SE" sz="1800" b="1">
                <a:solidFill>
                  <a:schemeClr val="accent1"/>
                </a:solidFill>
              </a:rPr>
              <a:t>funktionskrav</a:t>
            </a:r>
          </a:p>
        </p:txBody>
      </p:sp>
      <p:pic>
        <p:nvPicPr>
          <p:cNvPr id="3074" name="50DF18AE-D039-442D-BCC5-A6D45BF4947C" descr="IMG_9966.JPG">
            <a:extLst>
              <a:ext uri="{FF2B5EF4-FFF2-40B4-BE49-F238E27FC236}">
                <a16:creationId xmlns:a16="http://schemas.microsoft.com/office/drawing/2014/main" id="{5894EFC2-81E6-9F9F-EB9D-677425142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9704"/>
            <a:ext cx="5563187" cy="511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36512220-F7CB-4908-A03F-FAA0BA54CF69" descr="IMG_9967.JPG">
            <a:extLst>
              <a:ext uri="{FF2B5EF4-FFF2-40B4-BE49-F238E27FC236}">
                <a16:creationId xmlns:a16="http://schemas.microsoft.com/office/drawing/2014/main" id="{A3D7DFD3-F825-9808-9A02-2B877EB43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636" y="1739704"/>
            <a:ext cx="2869870" cy="286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5">
            <a:extLst>
              <a:ext uri="{FF2B5EF4-FFF2-40B4-BE49-F238E27FC236}">
                <a16:creationId xmlns:a16="http://schemas.microsoft.com/office/drawing/2014/main" id="{591AD71B-0470-DA14-69EE-13F8E3B34A3C}"/>
              </a:ext>
            </a:extLst>
          </p:cNvPr>
          <p:cNvSpPr txBox="1"/>
          <p:nvPr/>
        </p:nvSpPr>
        <p:spPr>
          <a:xfrm>
            <a:off x="84972" y="466950"/>
            <a:ext cx="12022056" cy="707886"/>
          </a:xfrm>
          <a:prstGeom prst="rect">
            <a:avLst/>
          </a:prstGeom>
          <a:noFill/>
        </p:spPr>
        <p:txBody>
          <a:bodyPr wrap="square">
            <a:spAutoFit/>
          </a:bodyPr>
          <a:lstStyle/>
          <a:p>
            <a:r>
              <a:rPr lang="sv-SE" sz="2000" b="1" spc="25" dirty="0">
                <a:solidFill>
                  <a:schemeClr val="accent1"/>
                </a:solidFill>
                <a:latin typeface="+mj-lt"/>
                <a:cs typeface="Times New Roman" panose="02020603050405020304" pitchFamily="18" charset="0"/>
              </a:rPr>
              <a:t>B</a:t>
            </a:r>
            <a:r>
              <a:rPr lang="sv-SE" sz="2000" b="1" spc="25" dirty="0">
                <a:solidFill>
                  <a:schemeClr val="accent1"/>
                </a:solidFill>
                <a:effectLst/>
                <a:latin typeface="+mj-lt"/>
                <a:ea typeface="Times New Roman" panose="02020603050405020304" pitchFamily="18" charset="0"/>
                <a:cs typeface="Times New Roman" panose="02020603050405020304" pitchFamily="18" charset="0"/>
              </a:rPr>
              <a:t>eredskapsförmågan inom reparation, underhåll och reservdelslager samt personal- och kompetensförsörjning inom fjärrvärmebranschen</a:t>
            </a:r>
            <a:r>
              <a:rPr lang="sv-SE" sz="2000" b="1" spc="25" dirty="0">
                <a:solidFill>
                  <a:schemeClr val="accent1"/>
                </a:solidFill>
                <a:latin typeface="+mj-lt"/>
                <a:ea typeface="Times New Roman" panose="02020603050405020304" pitchFamily="18" charset="0"/>
                <a:cs typeface="Times New Roman" panose="02020603050405020304" pitchFamily="18" charset="0"/>
              </a:rPr>
              <a:t> behöver utvecklas (nästa steg!)</a:t>
            </a:r>
            <a:endParaRPr lang="sv-SE" sz="2000" dirty="0">
              <a:latin typeface="+mj-lt"/>
            </a:endParaRPr>
          </a:p>
        </p:txBody>
      </p:sp>
      <p:pic>
        <p:nvPicPr>
          <p:cNvPr id="3076" name="EEE957C7-958A-4FCE-AE88-6813051466B7" descr="IMG_9970.JPG">
            <a:extLst>
              <a:ext uri="{FF2B5EF4-FFF2-40B4-BE49-F238E27FC236}">
                <a16:creationId xmlns:a16="http://schemas.microsoft.com/office/drawing/2014/main" id="{C0131A7B-A1FD-BECC-0BEF-4107FE4B7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5813" y="3429000"/>
            <a:ext cx="3464621" cy="346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pilkoppling 7">
            <a:extLst>
              <a:ext uri="{FF2B5EF4-FFF2-40B4-BE49-F238E27FC236}">
                <a16:creationId xmlns:a16="http://schemas.microsoft.com/office/drawing/2014/main" id="{D9F1C293-3B89-B30A-5A7D-11894CB6C62F}"/>
              </a:ext>
            </a:extLst>
          </p:cNvPr>
          <p:cNvCxnSpPr/>
          <p:nvPr/>
        </p:nvCxnSpPr>
        <p:spPr>
          <a:xfrm>
            <a:off x="9927771" y="3174639"/>
            <a:ext cx="296884" cy="150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C09358E8-7FE2-1986-982F-3452D3B219F9}"/>
              </a:ext>
            </a:extLst>
          </p:cNvPr>
          <p:cNvCxnSpPr/>
          <p:nvPr/>
        </p:nvCxnSpPr>
        <p:spPr>
          <a:xfrm flipH="1" flipV="1">
            <a:off x="8906494" y="2517569"/>
            <a:ext cx="368135" cy="285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032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BF6EFC14-3AD0-C5D5-E8AD-C3CDE9C49BB9}"/>
              </a:ext>
            </a:extLst>
          </p:cNvPr>
          <p:cNvGraphicFramePr>
            <a:graphicFrameLocks noGrp="1"/>
          </p:cNvGraphicFramePr>
          <p:nvPr>
            <p:ph idx="1"/>
            <p:extLst>
              <p:ext uri="{D42A27DB-BD31-4B8C-83A1-F6EECF244321}">
                <p14:modId xmlns:p14="http://schemas.microsoft.com/office/powerpoint/2010/main" val="4111290999"/>
              </p:ext>
            </p:extLst>
          </p:nvPr>
        </p:nvGraphicFramePr>
        <p:xfrm>
          <a:off x="5841810" y="-11464675"/>
          <a:ext cx="4047913" cy="4957425"/>
        </p:xfrm>
        <a:graphic>
          <a:graphicData uri="http://schemas.openxmlformats.org/drawingml/2006/table">
            <a:tbl>
              <a:tblPr firstRow="1" firstCol="1" bandRow="1">
                <a:tableStyleId>{5C22544A-7EE6-4342-B048-85BDC9FD1C3A}</a:tableStyleId>
              </a:tblPr>
              <a:tblGrid>
                <a:gridCol w="1752338">
                  <a:extLst>
                    <a:ext uri="{9D8B030D-6E8A-4147-A177-3AD203B41FA5}">
                      <a16:colId xmlns:a16="http://schemas.microsoft.com/office/drawing/2014/main" val="336234857"/>
                    </a:ext>
                  </a:extLst>
                </a:gridCol>
                <a:gridCol w="1923355">
                  <a:extLst>
                    <a:ext uri="{9D8B030D-6E8A-4147-A177-3AD203B41FA5}">
                      <a16:colId xmlns:a16="http://schemas.microsoft.com/office/drawing/2014/main" val="3139493935"/>
                    </a:ext>
                  </a:extLst>
                </a:gridCol>
                <a:gridCol w="372220">
                  <a:extLst>
                    <a:ext uri="{9D8B030D-6E8A-4147-A177-3AD203B41FA5}">
                      <a16:colId xmlns:a16="http://schemas.microsoft.com/office/drawing/2014/main" val="1398562001"/>
                    </a:ext>
                  </a:extLst>
                </a:gridCol>
              </a:tblGrid>
              <a:tr h="95558">
                <a:tc>
                  <a:txBody>
                    <a:bodyPr/>
                    <a:lstStyle/>
                    <a:p>
                      <a:pPr marL="68580">
                        <a:lnSpc>
                          <a:spcPts val="1450"/>
                        </a:lnSpc>
                        <a:spcBef>
                          <a:spcPts val="400"/>
                        </a:spcBef>
                        <a:spcAft>
                          <a:spcPts val="1450"/>
                        </a:spcAft>
                      </a:pPr>
                      <a:r>
                        <a:rPr lang="sv-SE" sz="200" spc="25">
                          <a:effectLst/>
                        </a:rPr>
                        <a:t>Åtgärdsförslag</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Aft>
                          <a:spcPts val="1450"/>
                        </a:spcAft>
                      </a:pPr>
                      <a:r>
                        <a:rPr lang="sv-SE" sz="200" spc="25">
                          <a:effectLst/>
                        </a:rPr>
                        <a:t>Beskrivning/</a:t>
                      </a:r>
                    </a:p>
                    <a:p>
                      <a:pPr marL="68580" algn="ctr">
                        <a:lnSpc>
                          <a:spcPts val="1450"/>
                        </a:lnSpc>
                        <a:spcBef>
                          <a:spcPts val="400"/>
                        </a:spcBef>
                        <a:spcAft>
                          <a:spcPts val="1450"/>
                        </a:spcAft>
                      </a:pPr>
                      <a:r>
                        <a:rPr lang="sv-SE" sz="200" spc="25">
                          <a:effectLst/>
                        </a:rPr>
                        <a:t>kommentar</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200" spc="25">
                          <a:effectLst/>
                        </a:rPr>
                        <a:t>Del</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2160873486"/>
                  </a:ext>
                </a:extLst>
              </a:tr>
              <a:tr h="177428">
                <a:tc>
                  <a:txBody>
                    <a:bodyPr/>
                    <a:lstStyle/>
                    <a:p>
                      <a:pPr marL="68580">
                        <a:lnSpc>
                          <a:spcPts val="1450"/>
                        </a:lnSpc>
                        <a:spcBef>
                          <a:spcPts val="400"/>
                        </a:spcBef>
                        <a:spcAft>
                          <a:spcPts val="1450"/>
                        </a:spcAft>
                      </a:pPr>
                      <a:r>
                        <a:rPr lang="sv-SE" sz="100" spc="25">
                          <a:effectLst/>
                        </a:rPr>
                        <a:t>Förslag på att Energimarknads- inspektionen får i uppdrag att ta fram en mer ändamålsenlig nätnyttoersättning </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Nätnyttoersättningen bör ses över så att den bättre speglar värdet av den samhällsekonomiska nytta som elproduktionen bidrar med och inte bara nyttan till elnätet.</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1108577865"/>
                  </a:ext>
                </a:extLst>
              </a:tr>
              <a:tr h="177428">
                <a:tc>
                  <a:txBody>
                    <a:bodyPr/>
                    <a:lstStyle/>
                    <a:p>
                      <a:pPr marL="68580">
                        <a:lnSpc>
                          <a:spcPts val="1450"/>
                        </a:lnSpc>
                        <a:spcBef>
                          <a:spcPts val="400"/>
                        </a:spcBef>
                        <a:spcAft>
                          <a:spcPts val="1450"/>
                        </a:spcAft>
                      </a:pPr>
                      <a:r>
                        <a:rPr lang="sv-SE" sz="100" spc="25">
                          <a:effectLst/>
                        </a:rPr>
                        <a:t>Energimarknads- inspektionen bör ta fram riktlinjer/vägledning gällande tjänster för hantering av överbelastning </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Tillfrågade nätbolag känner sig osäkra på vad de får göra enligt elmarknadsförordningen när det gäller anskaffning av tjänster för hantering av överbelastning.</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4077749469"/>
                  </a:ext>
                </a:extLst>
              </a:tr>
              <a:tr h="146841">
                <a:tc>
                  <a:txBody>
                    <a:bodyPr/>
                    <a:lstStyle/>
                    <a:p>
                      <a:pPr marL="68580">
                        <a:lnSpc>
                          <a:spcPts val="1450"/>
                        </a:lnSpc>
                        <a:spcBef>
                          <a:spcPts val="400"/>
                        </a:spcBef>
                        <a:spcAft>
                          <a:spcPts val="1450"/>
                        </a:spcAft>
                      </a:pPr>
                      <a:r>
                        <a:rPr lang="sv-SE" sz="100" spc="25">
                          <a:effectLst/>
                        </a:rPr>
                        <a:t>Förslag att se över samredovisnings- möjligheterna i ellagen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Elnätsföretag kan idag redovisa fler områden tillsammans och därmed jämna ut elnätstarifferna mellan olika områden vilken minskar incitamenten för lokal produktion.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1462283488"/>
                  </a:ext>
                </a:extLst>
              </a:tr>
              <a:tr h="147303">
                <a:tc>
                  <a:txBody>
                    <a:bodyPr/>
                    <a:lstStyle/>
                    <a:p>
                      <a:pPr marL="68580">
                        <a:lnSpc>
                          <a:spcPts val="1450"/>
                        </a:lnSpc>
                        <a:spcBef>
                          <a:spcPts val="400"/>
                        </a:spcBef>
                        <a:spcAft>
                          <a:spcPts val="1450"/>
                        </a:spcAft>
                      </a:pPr>
                      <a:r>
                        <a:rPr lang="sv-SE" sz="100" spc="25">
                          <a:effectLst/>
                        </a:rPr>
                        <a:t>Ödriftsförmåga bör målsättas i energiförsörjningssektorns förmågeplan (10-årsplanen)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Ödriftsförmåga och dödnätstart är viktiga förmågor som bör målsättas i en gemensam föremågeplan tillsammans med Svenska kraftnät för de kommande 10 åren.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263282643"/>
                  </a:ext>
                </a:extLst>
              </a:tr>
              <a:tr h="176966">
                <a:tc>
                  <a:txBody>
                    <a:bodyPr/>
                    <a:lstStyle/>
                    <a:p>
                      <a:pPr marL="68580">
                        <a:lnSpc>
                          <a:spcPts val="1450"/>
                        </a:lnSpc>
                        <a:spcBef>
                          <a:spcPts val="400"/>
                        </a:spcBef>
                        <a:spcAft>
                          <a:spcPts val="1450"/>
                        </a:spcAft>
                      </a:pPr>
                      <a:r>
                        <a:rPr lang="sv-SE" sz="100" spc="25">
                          <a:effectLst/>
                        </a:rPr>
                        <a:t>Energiföretagen bör främja färre prismodeller</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En uppsjö av prismodeller gör fjärrvärmepriserna svåröverblickbara, samt minskarmöjligheten för konsumenter att påverka sina kostnader.</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3222892845"/>
                  </a:ext>
                </a:extLst>
              </a:tr>
              <a:tr h="237217">
                <a:tc>
                  <a:txBody>
                    <a:bodyPr/>
                    <a:lstStyle/>
                    <a:p>
                      <a:pPr marL="68580">
                        <a:lnSpc>
                          <a:spcPts val="1450"/>
                        </a:lnSpc>
                        <a:spcBef>
                          <a:spcPts val="400"/>
                        </a:spcBef>
                        <a:spcAft>
                          <a:spcPts val="1450"/>
                        </a:spcAft>
                      </a:pPr>
                      <a:r>
                        <a:rPr lang="sv-SE" sz="100" spc="25">
                          <a:effectLst/>
                        </a:rPr>
                        <a:t>Förslag på att regionala värme- och kylaplaner ska tas fram</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Dessa planer bör göras för att komplettera kravet från EED på lokala värme- och kylaplaner i kommuner över 45 000 invånare. Detta för att inte missa mindre men viktiga kommuner liksom möjligheter till synergieffekter över större områden.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4095565659"/>
                  </a:ext>
                </a:extLst>
              </a:tr>
              <a:tr h="357719">
                <a:tc>
                  <a:txBody>
                    <a:bodyPr/>
                    <a:lstStyle/>
                    <a:p>
                      <a:pPr marL="68580">
                        <a:lnSpc>
                          <a:spcPts val="1450"/>
                        </a:lnSpc>
                        <a:spcBef>
                          <a:spcPts val="400"/>
                        </a:spcBef>
                        <a:spcAft>
                          <a:spcPts val="1450"/>
                        </a:spcAft>
                      </a:pPr>
                      <a:r>
                        <a:rPr lang="sv-SE" sz="100" spc="25">
                          <a:effectLst/>
                        </a:rPr>
                        <a:t>Förslag på en uppdatering av lagen om kostnadsnytto-analys också ska omfatta lokaliseringsfrågor.</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Fjärrvärmeaktörer och industriaktörer (inom vissa avstånd och viss temperatur på värmen) ska genomföra en kostnadsnyttoanalys för att se om det är lönsamt att ta vara på spillvärme i ett fjärrvärmenät när de planerar för en ny anläggning eller ett nytt nät. Vid planeringen bör man undersöka möjligheten att vid behov bättre lokalisera sin verksamhet så att spillvärmen kan användas.</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234160757"/>
                  </a:ext>
                </a:extLst>
              </a:tr>
              <a:tr h="207554">
                <a:tc>
                  <a:txBody>
                    <a:bodyPr/>
                    <a:lstStyle/>
                    <a:p>
                      <a:pPr marL="68580">
                        <a:lnSpc>
                          <a:spcPts val="1450"/>
                        </a:lnSpc>
                        <a:spcBef>
                          <a:spcPts val="400"/>
                        </a:spcBef>
                        <a:spcAft>
                          <a:spcPts val="1450"/>
                        </a:spcAft>
                      </a:pPr>
                      <a:r>
                        <a:rPr lang="sv-SE" sz="100" spc="25">
                          <a:effectLst/>
                        </a:rPr>
                        <a:t>Naturvårdsverket bör ta fram kompletterande information på sin webbplats inkluderar utsläppen från avfallsförbränning i avfallssektorn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Detta skulle öka förståelsen hos fjärrvärmekunder om att fjärrvärmens utsläpp huvudsakligen beror på avfallets uppkomst och inte är en konsekvens av inköp av fossila bränslen (kol, olja, naturgas) för värme- och elproduktion.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3033504997"/>
                  </a:ext>
                </a:extLst>
              </a:tr>
              <a:tr h="207092">
                <a:tc>
                  <a:txBody>
                    <a:bodyPr/>
                    <a:lstStyle/>
                    <a:p>
                      <a:pPr marL="68580">
                        <a:lnSpc>
                          <a:spcPts val="1450"/>
                        </a:lnSpc>
                        <a:spcBef>
                          <a:spcPts val="400"/>
                        </a:spcBef>
                        <a:spcAft>
                          <a:spcPts val="1450"/>
                        </a:spcAft>
                      </a:pPr>
                      <a:r>
                        <a:rPr lang="sv-SE" sz="100" spc="25">
                          <a:effectLst/>
                        </a:rPr>
                        <a:t>Förslag på att en utredning av ett plastansvar för minskade utsläpp från avfallsförbränning tas fram</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Förslaget innebär en form av utvidgat producentansvar som prissätter inflödet av fossilt kol i material där intäkterna kan gå till en fond som finansierar åtgärder som minskar utsläppen exempelvis CCS/CCU, sortering, pyrolys etc.</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2606836550"/>
                  </a:ext>
                </a:extLst>
              </a:tr>
              <a:tr h="267342">
                <a:tc>
                  <a:txBody>
                    <a:bodyPr/>
                    <a:lstStyle/>
                    <a:p>
                      <a:pPr marL="68580">
                        <a:lnSpc>
                          <a:spcPts val="1450"/>
                        </a:lnSpc>
                        <a:spcBef>
                          <a:spcPts val="400"/>
                        </a:spcBef>
                        <a:spcAft>
                          <a:spcPts val="1450"/>
                        </a:spcAft>
                      </a:pPr>
                      <a:r>
                        <a:rPr lang="sv-SE" sz="100" spc="25">
                          <a:effectLst/>
                        </a:rPr>
                        <a:t>Förslag på att en biostyrmedelsutredning genomförs </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Skogsstyrelsen bedömer att det finns ett utrymme att öka uttaget av grot från skogen med ytterligare 15 TWh. Detta kräver emellertid lämpliga styrmedel för att kunna realisera. Mer biobränsle kan bidra till dämpade priser på både fjärrvärme och el samt bidra till en förbättrad trygg energiförsörjning</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1038389795"/>
                  </a:ext>
                </a:extLst>
              </a:tr>
              <a:tr h="146841">
                <a:tc>
                  <a:txBody>
                    <a:bodyPr/>
                    <a:lstStyle/>
                    <a:p>
                      <a:pPr marL="68580">
                        <a:lnSpc>
                          <a:spcPts val="1450"/>
                        </a:lnSpc>
                        <a:spcBef>
                          <a:spcPts val="400"/>
                        </a:spcBef>
                        <a:spcAft>
                          <a:spcPts val="1450"/>
                        </a:spcAft>
                      </a:pPr>
                      <a:r>
                        <a:rPr lang="sv-SE" sz="100" spc="25">
                          <a:effectLst/>
                        </a:rPr>
                        <a:t>Förslag på ett statligt ansvar för en utvecklad bränsleberedskap</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Bränsleberedskapen bör bestå av en kombination av beredskapslager och ökad produktionsförmåga av inhemska bränslen vilket primärt bör utgöras av rundved och torv.</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2472191695"/>
                  </a:ext>
                </a:extLst>
              </a:tr>
              <a:tr h="176966">
                <a:tc>
                  <a:txBody>
                    <a:bodyPr/>
                    <a:lstStyle/>
                    <a:p>
                      <a:pPr marL="68580">
                        <a:lnSpc>
                          <a:spcPts val="1450"/>
                        </a:lnSpc>
                        <a:spcBef>
                          <a:spcPts val="400"/>
                        </a:spcBef>
                        <a:spcAft>
                          <a:spcPts val="1450"/>
                        </a:spcAft>
                      </a:pPr>
                      <a:r>
                        <a:rPr lang="sv-SE" sz="100" spc="25">
                          <a:effectLst/>
                        </a:rPr>
                        <a:t>Förslag på en översyn och harmonisering av miljötillstånden för kylning i vattendrag</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Detta för att öka möjligheten till en ökad kylkapacitet i kraftvärmeanläggningarna och därmed möjligheten att producera el när fjärrvärmenätet inte räcker till för att kyla</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1</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1082198999"/>
                  </a:ext>
                </a:extLst>
              </a:tr>
              <a:tr h="176966">
                <a:tc>
                  <a:txBody>
                    <a:bodyPr/>
                    <a:lstStyle/>
                    <a:p>
                      <a:pPr marL="68580">
                        <a:lnSpc>
                          <a:spcPts val="1450"/>
                        </a:lnSpc>
                        <a:spcBef>
                          <a:spcPts val="400"/>
                        </a:spcBef>
                        <a:spcAft>
                          <a:spcPts val="1450"/>
                        </a:spcAft>
                      </a:pPr>
                      <a:r>
                        <a:rPr lang="sv-SE" sz="100" spc="25">
                          <a:effectLst/>
                        </a:rPr>
                        <a:t>Förslag på en översyn av </a:t>
                      </a:r>
                      <a:br>
                        <a:rPr lang="sv-SE" sz="100" spc="25">
                          <a:effectLst/>
                        </a:rPr>
                      </a:br>
                      <a:r>
                        <a:rPr lang="sv-SE" sz="100" spc="25">
                          <a:effectLst/>
                        </a:rPr>
                        <a:t>viktningsfaktorer för fjärrvärme, fjärrkyla och el för att säkerställa </a:t>
                      </a:r>
                      <a:br>
                        <a:rPr lang="sv-SE" sz="100" spc="25">
                          <a:effectLst/>
                        </a:rPr>
                      </a:br>
                      <a:r>
                        <a:rPr lang="sv-SE" sz="100" spc="25">
                          <a:effectLst/>
                        </a:rPr>
                        <a:t>konkurrensneutralitet </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Teknikneutralitet och möjlighet att se över viktningsfaktorer bör beaktas med hänsyn till utformningen av EPBD där en preliminär överenskommelse har nåtts.</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1&amp;2</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4249080750"/>
                  </a:ext>
                </a:extLst>
              </a:tr>
              <a:tr h="177428">
                <a:tc>
                  <a:txBody>
                    <a:bodyPr/>
                    <a:lstStyle/>
                    <a:p>
                      <a:pPr marL="68580">
                        <a:lnSpc>
                          <a:spcPts val="1450"/>
                        </a:lnSpc>
                        <a:spcBef>
                          <a:spcPts val="400"/>
                        </a:spcBef>
                        <a:spcAft>
                          <a:spcPts val="1450"/>
                        </a:spcAft>
                      </a:pPr>
                      <a:r>
                        <a:rPr lang="sv-SE" sz="100" spc="25">
                          <a:effectLst/>
                        </a:rPr>
                        <a:t>Förslag på införande av ett värmeförlusttal som bättre styra hela energi-användningen och effekt-användningen än dagens energihushållningskrav</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Detta eftersom ett värmeförlusttal tar </a:t>
                      </a:r>
                      <a:br>
                        <a:rPr lang="sv-SE" sz="100" spc="25">
                          <a:effectLst/>
                        </a:rPr>
                      </a:br>
                      <a:r>
                        <a:rPr lang="sv-SE" sz="100" spc="25">
                          <a:effectLst/>
                        </a:rPr>
                        <a:t>med alla energi- och effektförluster kopplade till byggnadens klimatskärm.</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1</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2751987641"/>
                  </a:ext>
                </a:extLst>
              </a:tr>
              <a:tr h="297930">
                <a:tc>
                  <a:txBody>
                    <a:bodyPr/>
                    <a:lstStyle/>
                    <a:p>
                      <a:pPr marL="68580">
                        <a:lnSpc>
                          <a:spcPts val="1450"/>
                        </a:lnSpc>
                        <a:spcBef>
                          <a:spcPts val="400"/>
                        </a:spcBef>
                        <a:spcAft>
                          <a:spcPts val="1450"/>
                        </a:spcAft>
                      </a:pPr>
                      <a:r>
                        <a:rPr lang="sv-SE" sz="100" spc="25">
                          <a:effectLst/>
                        </a:rPr>
                        <a:t>Förslag på att Svk tar fram en produktspecifikation gällande utrustning och IT-lösningar för att underlätta för elproduktions-anläggningar att delta i den </a:t>
                      </a:r>
                      <a:br>
                        <a:rPr lang="sv-SE" sz="100" spc="25">
                          <a:effectLst/>
                        </a:rPr>
                      </a:br>
                      <a:r>
                        <a:rPr lang="sv-SE" sz="100" spc="25">
                          <a:effectLst/>
                        </a:rPr>
                        <a:t>elektroniska avropshanteringen för stödtjänster</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Detta för att undanröja hinder och förenkla anläggningarnas möjligheter att delta på stödtjänstmarknaderna.</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1</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3792724095"/>
                  </a:ext>
                </a:extLst>
              </a:tr>
              <a:tr h="146841">
                <a:tc>
                  <a:txBody>
                    <a:bodyPr/>
                    <a:lstStyle/>
                    <a:p>
                      <a:pPr marL="68580">
                        <a:lnSpc>
                          <a:spcPts val="1450"/>
                        </a:lnSpc>
                        <a:spcBef>
                          <a:spcPts val="400"/>
                        </a:spcBef>
                        <a:spcAft>
                          <a:spcPts val="1450"/>
                        </a:spcAft>
                      </a:pPr>
                      <a:r>
                        <a:rPr lang="sv-SE" sz="100" spc="25">
                          <a:effectLst/>
                        </a:rPr>
                        <a:t>Svk bör undersöka möjligheten till längre tidsintervall för upphandel av mothandelskapacitet</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Detta för att ge bättre villkor och framförhållning till elproduktionsanläggningar vilket underlättar planering och inköp av bränsle mm</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1</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3623239996"/>
                  </a:ext>
                </a:extLst>
              </a:tr>
              <a:tr h="177428">
                <a:tc>
                  <a:txBody>
                    <a:bodyPr/>
                    <a:lstStyle/>
                    <a:p>
                      <a:pPr marL="68580">
                        <a:lnSpc>
                          <a:spcPts val="1450"/>
                        </a:lnSpc>
                        <a:spcBef>
                          <a:spcPts val="400"/>
                        </a:spcBef>
                        <a:spcAft>
                          <a:spcPts val="1450"/>
                        </a:spcAft>
                      </a:pPr>
                      <a:r>
                        <a:rPr lang="sv-SE" sz="100" spc="25">
                          <a:effectLst/>
                        </a:rPr>
                        <a:t>Förslag på att en anmälan i stället för en ansökan om nytt miljötillstånd skulle vara tillräcklig för mindre åtgärder i syfte att ökad elproduktion</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l">
                        <a:lnSpc>
                          <a:spcPts val="1450"/>
                        </a:lnSpc>
                        <a:spcBef>
                          <a:spcPts val="400"/>
                        </a:spcBef>
                        <a:spcAft>
                          <a:spcPts val="1450"/>
                        </a:spcAft>
                      </a:pPr>
                      <a:r>
                        <a:rPr lang="sv-SE" sz="100" spc="25">
                          <a:effectLst/>
                        </a:rPr>
                        <a:t>Ett exempel är installationer av ORC-turbiner som då kan komma på plats snabbare. </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tc>
                  <a:txBody>
                    <a:bodyPr/>
                    <a:lstStyle/>
                    <a:p>
                      <a:pPr marL="68580" algn="ctr">
                        <a:lnSpc>
                          <a:spcPts val="1450"/>
                        </a:lnSpc>
                        <a:spcBef>
                          <a:spcPts val="400"/>
                        </a:spcBef>
                        <a:spcAft>
                          <a:spcPts val="1450"/>
                        </a:spcAft>
                      </a:pPr>
                      <a:r>
                        <a:rPr lang="sv-SE" sz="100" spc="25">
                          <a:effectLst/>
                        </a:rPr>
                        <a:t>1</a:t>
                      </a:r>
                      <a:endParaRPr lang="sv-SE" sz="200" spc="2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845" marR="10845" marT="0" marB="0"/>
                </a:tc>
                <a:extLst>
                  <a:ext uri="{0D108BD9-81ED-4DB2-BD59-A6C34878D82A}">
                    <a16:rowId xmlns:a16="http://schemas.microsoft.com/office/drawing/2014/main" val="2046106516"/>
                  </a:ext>
                </a:extLst>
              </a:tr>
            </a:tbl>
          </a:graphicData>
        </a:graphic>
      </p:graphicFrame>
      <p:graphicFrame>
        <p:nvGraphicFramePr>
          <p:cNvPr id="8" name="Tabell 7">
            <a:extLst>
              <a:ext uri="{FF2B5EF4-FFF2-40B4-BE49-F238E27FC236}">
                <a16:creationId xmlns:a16="http://schemas.microsoft.com/office/drawing/2014/main" id="{612A32FF-F142-D938-5DB8-10E9E446369F}"/>
              </a:ext>
            </a:extLst>
          </p:cNvPr>
          <p:cNvGraphicFramePr>
            <a:graphicFrameLocks noGrp="1"/>
          </p:cNvGraphicFramePr>
          <p:nvPr>
            <p:extLst>
              <p:ext uri="{D42A27DB-BD31-4B8C-83A1-F6EECF244321}">
                <p14:modId xmlns:p14="http://schemas.microsoft.com/office/powerpoint/2010/main" val="2188270348"/>
              </p:ext>
            </p:extLst>
          </p:nvPr>
        </p:nvGraphicFramePr>
        <p:xfrm>
          <a:off x="443884" y="110874"/>
          <a:ext cx="11434438" cy="6547370"/>
        </p:xfrm>
        <a:graphic>
          <a:graphicData uri="http://schemas.openxmlformats.org/drawingml/2006/table">
            <a:tbl>
              <a:tblPr firstRow="1" firstCol="1" bandRow="1">
                <a:tableStyleId>{2D5ABB26-0587-4C30-8999-92F81FD0307C}</a:tableStyleId>
              </a:tblPr>
              <a:tblGrid>
                <a:gridCol w="7669321">
                  <a:extLst>
                    <a:ext uri="{9D8B030D-6E8A-4147-A177-3AD203B41FA5}">
                      <a16:colId xmlns:a16="http://schemas.microsoft.com/office/drawing/2014/main" val="2468431133"/>
                    </a:ext>
                  </a:extLst>
                </a:gridCol>
                <a:gridCol w="3765117">
                  <a:extLst>
                    <a:ext uri="{9D8B030D-6E8A-4147-A177-3AD203B41FA5}">
                      <a16:colId xmlns:a16="http://schemas.microsoft.com/office/drawing/2014/main" val="3794495694"/>
                    </a:ext>
                  </a:extLst>
                </a:gridCol>
              </a:tblGrid>
              <a:tr h="344699">
                <a:tc>
                  <a:txBody>
                    <a:bodyPr/>
                    <a:lstStyle/>
                    <a:p>
                      <a:pPr>
                        <a:lnSpc>
                          <a:spcPts val="1450"/>
                        </a:lnSpc>
                        <a:spcAft>
                          <a:spcPts val="1450"/>
                        </a:spcAft>
                      </a:pPr>
                      <a:r>
                        <a:rPr lang="sv-SE" sz="1100" b="1">
                          <a:solidFill>
                            <a:schemeClr val="accent1"/>
                          </a:solidFill>
                          <a:effectLst/>
                          <a:latin typeface="+mj-lt"/>
                        </a:rPr>
                        <a:t>Åtgärdsförslag Fjärr- och kraftvärmestrategin</a:t>
                      </a:r>
                      <a:endParaRPr lang="sv-SE" sz="1100">
                        <a:solidFill>
                          <a:schemeClr val="accent1"/>
                        </a:solidFill>
                        <a:effectLst/>
                        <a:latin typeface="+mj-lt"/>
                        <a:ea typeface="Times New Roman" panose="02020603050405020304" pitchFamily="18" charset="0"/>
                        <a:cs typeface="Times New Roman" panose="02020603050405020304" pitchFamily="18" charset="0"/>
                      </a:endParaRPr>
                    </a:p>
                  </a:txBody>
                  <a:tcPr marL="55879" marR="55879" marT="0" marB="0">
                    <a:lnB w="12700" cap="flat" cmpd="sng" algn="ctr">
                      <a:solidFill>
                        <a:schemeClr val="tx1"/>
                      </a:solidFill>
                      <a:prstDash val="solid"/>
                      <a:round/>
                      <a:headEnd type="none" w="med" len="med"/>
                      <a:tailEnd type="none" w="med" len="med"/>
                    </a:lnB>
                  </a:tcPr>
                </a:tc>
                <a:tc>
                  <a:txBody>
                    <a:bodyPr/>
                    <a:lstStyle/>
                    <a:p>
                      <a:pPr>
                        <a:lnSpc>
                          <a:spcPts val="1450"/>
                        </a:lnSpc>
                        <a:spcAft>
                          <a:spcPts val="1450"/>
                        </a:spcAft>
                      </a:pPr>
                      <a:r>
                        <a:rPr lang="sv-SE" sz="1100" b="1">
                          <a:solidFill>
                            <a:schemeClr val="accent1"/>
                          </a:solidFill>
                          <a:effectLst/>
                          <a:latin typeface="+mj-lt"/>
                        </a:rPr>
                        <a:t>Område</a:t>
                      </a:r>
                      <a:endParaRPr lang="sv-SE" sz="1100">
                        <a:solidFill>
                          <a:schemeClr val="accent1"/>
                        </a:solidFill>
                        <a:effectLst/>
                        <a:latin typeface="+mj-lt"/>
                        <a:ea typeface="Times New Roman" panose="02020603050405020304" pitchFamily="18" charset="0"/>
                        <a:cs typeface="Times New Roman" panose="02020603050405020304" pitchFamily="18" charset="0"/>
                      </a:endParaRPr>
                    </a:p>
                  </a:txBody>
                  <a:tcPr marL="55879" marR="55879"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444174"/>
                  </a:ext>
                </a:extLst>
              </a:tr>
              <a:tr h="364863">
                <a:tc>
                  <a:txBody>
                    <a:bodyPr/>
                    <a:lstStyle/>
                    <a:p>
                      <a:pPr>
                        <a:lnSpc>
                          <a:spcPts val="1450"/>
                        </a:lnSpc>
                        <a:spcAft>
                          <a:spcPts val="1450"/>
                        </a:spcAft>
                      </a:pPr>
                      <a:r>
                        <a:rPr lang="sv-SE" sz="1200">
                          <a:solidFill>
                            <a:schemeClr val="tx1"/>
                          </a:solidFill>
                          <a:effectLst/>
                          <a:latin typeface="+mj-lt"/>
                        </a:rPr>
                        <a:t>Ei bör ta fram en mer korrekt nätnyttoersättning</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lnT w="12700" cap="flat" cmpd="sng" algn="ctr">
                      <a:solidFill>
                        <a:schemeClr val="tx1"/>
                      </a:solidFill>
                      <a:prstDash val="solid"/>
                      <a:round/>
                      <a:headEnd type="none" w="med" len="med"/>
                      <a:tailEnd type="none" w="med" len="med"/>
                    </a:lnT>
                  </a:tcPr>
                </a:tc>
                <a:tc>
                  <a:txBody>
                    <a:bodyPr/>
                    <a:lstStyle/>
                    <a:p>
                      <a:pPr algn="l">
                        <a:lnSpc>
                          <a:spcPct val="100000"/>
                        </a:lnSpc>
                        <a:spcAft>
                          <a:spcPts val="1450"/>
                        </a:spcAft>
                      </a:pPr>
                      <a:r>
                        <a:rPr lang="sv-SE" sz="1100">
                          <a:solidFill>
                            <a:srgbClr val="000000"/>
                          </a:solidFill>
                          <a:effectLst/>
                          <a:latin typeface="+mj-lt"/>
                        </a:rPr>
                        <a:t>Elmarknad</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88943153"/>
                  </a:ext>
                </a:extLst>
              </a:tr>
              <a:tr h="364863">
                <a:tc>
                  <a:txBody>
                    <a:bodyPr/>
                    <a:lstStyle/>
                    <a:p>
                      <a:pPr>
                        <a:lnSpc>
                          <a:spcPts val="1450"/>
                        </a:lnSpc>
                        <a:spcAft>
                          <a:spcPts val="1450"/>
                        </a:spcAft>
                      </a:pPr>
                      <a:r>
                        <a:rPr lang="sv-SE" sz="1200">
                          <a:solidFill>
                            <a:schemeClr val="tx1"/>
                          </a:solidFill>
                          <a:effectLst/>
                          <a:latin typeface="+mj-lt"/>
                        </a:rPr>
                        <a:t>Ei bör ta fram vägledning för hantering av överbelastning</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Elmarknad</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2498181476"/>
                  </a:ext>
                </a:extLst>
              </a:tr>
              <a:tr h="364863">
                <a:tc>
                  <a:txBody>
                    <a:bodyPr/>
                    <a:lstStyle/>
                    <a:p>
                      <a:pPr>
                        <a:lnSpc>
                          <a:spcPts val="1450"/>
                        </a:lnSpc>
                        <a:spcAft>
                          <a:spcPts val="1450"/>
                        </a:spcAft>
                      </a:pPr>
                      <a:r>
                        <a:rPr lang="sv-SE" sz="1200">
                          <a:solidFill>
                            <a:schemeClr val="tx1"/>
                          </a:solidFill>
                          <a:effectLst/>
                          <a:latin typeface="+mj-lt"/>
                        </a:rPr>
                        <a:t>Samredovisningslagen bör ses över</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solidFill>
                            <a:srgbClr val="000000"/>
                          </a:solidFill>
                          <a:effectLst/>
                          <a:latin typeface="+mj-lt"/>
                        </a:rPr>
                        <a:t>Elmarknad</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2903425"/>
                  </a:ext>
                </a:extLst>
              </a:tr>
              <a:tr h="364863">
                <a:tc>
                  <a:txBody>
                    <a:bodyPr/>
                    <a:lstStyle/>
                    <a:p>
                      <a:pPr>
                        <a:lnSpc>
                          <a:spcPts val="1450"/>
                        </a:lnSpc>
                        <a:spcAft>
                          <a:spcPts val="1450"/>
                        </a:spcAft>
                      </a:pPr>
                      <a:r>
                        <a:rPr lang="sv-SE" sz="1200">
                          <a:solidFill>
                            <a:schemeClr val="tx1"/>
                          </a:solidFill>
                          <a:effectLst/>
                          <a:latin typeface="+mj-lt"/>
                        </a:rPr>
                        <a:t>Ödriftsförmåga bör målsättas i 10 årsplan (SvK med EM)</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Elmarknad</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4133644224"/>
                  </a:ext>
                </a:extLst>
              </a:tr>
              <a:tr h="364863">
                <a:tc>
                  <a:txBody>
                    <a:bodyPr/>
                    <a:lstStyle/>
                    <a:p>
                      <a:pPr>
                        <a:lnSpc>
                          <a:spcPts val="1450"/>
                        </a:lnSpc>
                        <a:spcAft>
                          <a:spcPts val="1450"/>
                        </a:spcAft>
                      </a:pPr>
                      <a:r>
                        <a:rPr lang="sv-SE" sz="1200">
                          <a:solidFill>
                            <a:schemeClr val="tx1"/>
                          </a:solidFill>
                          <a:effectLst/>
                          <a:latin typeface="+mj-lt"/>
                        </a:rPr>
                        <a:t>EF bör främja färre prismodeller</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solidFill>
                            <a:srgbClr val="000000"/>
                          </a:solidFill>
                          <a:effectLst/>
                          <a:latin typeface="+mj-lt"/>
                        </a:rPr>
                        <a:t>Värmemarknad</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1880150200"/>
                  </a:ext>
                </a:extLst>
              </a:tr>
              <a:tr h="364863">
                <a:tc>
                  <a:txBody>
                    <a:bodyPr/>
                    <a:lstStyle/>
                    <a:p>
                      <a:pPr>
                        <a:lnSpc>
                          <a:spcPts val="1450"/>
                        </a:lnSpc>
                        <a:spcAft>
                          <a:spcPts val="1450"/>
                        </a:spcAft>
                      </a:pPr>
                      <a:r>
                        <a:rPr lang="sv-SE" sz="1200">
                          <a:solidFill>
                            <a:schemeClr val="tx1"/>
                          </a:solidFill>
                          <a:effectLst/>
                          <a:latin typeface="+mj-lt"/>
                        </a:rPr>
                        <a:t>Regionala värme-kylaplaner bör tas fram</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Värmemarknad</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3221608168"/>
                  </a:ext>
                </a:extLst>
              </a:tr>
              <a:tr h="364863">
                <a:tc>
                  <a:txBody>
                    <a:bodyPr/>
                    <a:lstStyle/>
                    <a:p>
                      <a:pPr>
                        <a:lnSpc>
                          <a:spcPts val="1450"/>
                        </a:lnSpc>
                        <a:spcAft>
                          <a:spcPts val="1450"/>
                        </a:spcAft>
                      </a:pPr>
                      <a:r>
                        <a:rPr lang="sv-SE" sz="1200">
                          <a:solidFill>
                            <a:schemeClr val="tx1"/>
                          </a:solidFill>
                          <a:effectLst/>
                          <a:latin typeface="+mj-lt"/>
                        </a:rPr>
                        <a:t>Kostnadsnyttoanalyslagen bör omfatta lokaliseringsaspekt</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solidFill>
                            <a:srgbClr val="000000"/>
                          </a:solidFill>
                          <a:effectLst/>
                          <a:latin typeface="+mj-lt"/>
                        </a:rPr>
                        <a:t>Värmemarknad</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1712509843"/>
                  </a:ext>
                </a:extLst>
              </a:tr>
              <a:tr h="364863">
                <a:tc>
                  <a:txBody>
                    <a:bodyPr/>
                    <a:lstStyle/>
                    <a:p>
                      <a:pPr>
                        <a:lnSpc>
                          <a:spcPts val="1450"/>
                        </a:lnSpc>
                        <a:spcAft>
                          <a:spcPts val="1450"/>
                        </a:spcAft>
                      </a:pPr>
                      <a:r>
                        <a:rPr lang="sv-SE" sz="1200">
                          <a:solidFill>
                            <a:schemeClr val="tx1"/>
                          </a:solidFill>
                          <a:effectLst/>
                          <a:latin typeface="+mj-lt"/>
                        </a:rPr>
                        <a:t>NV bör ta fram kompletterande avfallsredovisning</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Avfallssektorn</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2488619964"/>
                  </a:ext>
                </a:extLst>
              </a:tr>
              <a:tr h="364863">
                <a:tc>
                  <a:txBody>
                    <a:bodyPr/>
                    <a:lstStyle/>
                    <a:p>
                      <a:pPr>
                        <a:lnSpc>
                          <a:spcPts val="1450"/>
                        </a:lnSpc>
                        <a:spcAft>
                          <a:spcPts val="1450"/>
                        </a:spcAft>
                      </a:pPr>
                      <a:r>
                        <a:rPr lang="sv-SE" sz="1200">
                          <a:solidFill>
                            <a:schemeClr val="tx1"/>
                          </a:solidFill>
                          <a:effectLst/>
                          <a:latin typeface="+mj-lt"/>
                        </a:rPr>
                        <a:t>Förslag på utredning om plastansvar och finansiering av CCS/CCU</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solidFill>
                            <a:srgbClr val="000000"/>
                          </a:solidFill>
                          <a:effectLst/>
                          <a:latin typeface="+mj-lt"/>
                        </a:rPr>
                        <a:t>Avfallssektorn</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2684988860"/>
                  </a:ext>
                </a:extLst>
              </a:tr>
              <a:tr h="364863">
                <a:tc>
                  <a:txBody>
                    <a:bodyPr/>
                    <a:lstStyle/>
                    <a:p>
                      <a:pPr>
                        <a:lnSpc>
                          <a:spcPts val="1450"/>
                        </a:lnSpc>
                        <a:spcAft>
                          <a:spcPts val="1450"/>
                        </a:spcAft>
                      </a:pPr>
                      <a:r>
                        <a:rPr lang="sv-SE" sz="1200">
                          <a:solidFill>
                            <a:schemeClr val="tx1"/>
                          </a:solidFill>
                          <a:effectLst/>
                          <a:latin typeface="+mj-lt"/>
                        </a:rPr>
                        <a:t>Biostyrmedelsutredning</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Biobränslesektorn</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4041920588"/>
                  </a:ext>
                </a:extLst>
              </a:tr>
              <a:tr h="364863">
                <a:tc>
                  <a:txBody>
                    <a:bodyPr/>
                    <a:lstStyle/>
                    <a:p>
                      <a:pPr>
                        <a:lnSpc>
                          <a:spcPts val="1450"/>
                        </a:lnSpc>
                        <a:spcAft>
                          <a:spcPts val="1450"/>
                        </a:spcAft>
                      </a:pPr>
                      <a:r>
                        <a:rPr lang="sv-SE" sz="1200">
                          <a:solidFill>
                            <a:schemeClr val="tx1"/>
                          </a:solidFill>
                          <a:effectLst/>
                          <a:latin typeface="+mj-lt"/>
                        </a:rPr>
                        <a:t>Statligt beredskapsansvar</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solidFill>
                            <a:srgbClr val="000000"/>
                          </a:solidFill>
                          <a:effectLst/>
                          <a:latin typeface="+mj-lt"/>
                        </a:rPr>
                        <a:t>Trygg Energiförsörjning</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2379350964"/>
                  </a:ext>
                </a:extLst>
              </a:tr>
              <a:tr h="364863">
                <a:tc>
                  <a:txBody>
                    <a:bodyPr/>
                    <a:lstStyle/>
                    <a:p>
                      <a:pPr>
                        <a:lnSpc>
                          <a:spcPts val="1450"/>
                        </a:lnSpc>
                        <a:spcAft>
                          <a:spcPts val="1450"/>
                        </a:spcAft>
                      </a:pPr>
                      <a:r>
                        <a:rPr lang="sv-SE" sz="1200">
                          <a:solidFill>
                            <a:schemeClr val="tx1"/>
                          </a:solidFill>
                          <a:effectLst/>
                          <a:latin typeface="+mj-lt"/>
                        </a:rPr>
                        <a:t>Översyn och harmonisering av miljötillstånd för kylning</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Elmarknad/TEF (del 1)</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1697111529"/>
                  </a:ext>
                </a:extLst>
              </a:tr>
              <a:tr h="364863">
                <a:tc>
                  <a:txBody>
                    <a:bodyPr/>
                    <a:lstStyle/>
                    <a:p>
                      <a:pPr>
                        <a:lnSpc>
                          <a:spcPts val="1450"/>
                        </a:lnSpc>
                        <a:spcAft>
                          <a:spcPts val="1450"/>
                        </a:spcAft>
                      </a:pPr>
                      <a:r>
                        <a:rPr lang="sv-SE" sz="1200">
                          <a:solidFill>
                            <a:schemeClr val="tx1"/>
                          </a:solidFill>
                          <a:effectLst/>
                          <a:latin typeface="+mj-lt"/>
                        </a:rPr>
                        <a:t>Översyn av viktningsfaktorerna</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solidFill>
                            <a:srgbClr val="000000"/>
                          </a:solidFill>
                          <a:effectLst/>
                          <a:latin typeface="+mj-lt"/>
                        </a:rPr>
                        <a:t>Konkurrensneutralitet byggsektorn (del 1)</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1075011206"/>
                  </a:ext>
                </a:extLst>
              </a:tr>
              <a:tr h="364863">
                <a:tc>
                  <a:txBody>
                    <a:bodyPr/>
                    <a:lstStyle/>
                    <a:p>
                      <a:pPr>
                        <a:lnSpc>
                          <a:spcPts val="1450"/>
                        </a:lnSpc>
                        <a:spcAft>
                          <a:spcPts val="1450"/>
                        </a:spcAft>
                      </a:pPr>
                      <a:r>
                        <a:rPr lang="sv-SE" sz="1200">
                          <a:solidFill>
                            <a:schemeClr val="tx1"/>
                          </a:solidFill>
                          <a:effectLst/>
                          <a:latin typeface="+mj-lt"/>
                        </a:rPr>
                        <a:t>Införande av värmeförlusttal</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Konkurrensneutralitet byggsektorn (del 1) </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2610117281"/>
                  </a:ext>
                </a:extLst>
              </a:tr>
              <a:tr h="364863">
                <a:tc>
                  <a:txBody>
                    <a:bodyPr/>
                    <a:lstStyle/>
                    <a:p>
                      <a:pPr>
                        <a:lnSpc>
                          <a:spcPts val="1450"/>
                        </a:lnSpc>
                        <a:spcAft>
                          <a:spcPts val="1450"/>
                        </a:spcAft>
                      </a:pPr>
                      <a:r>
                        <a:rPr lang="sv-SE" sz="1200">
                          <a:solidFill>
                            <a:schemeClr val="tx1"/>
                          </a:solidFill>
                          <a:effectLst/>
                          <a:latin typeface="+mj-lt"/>
                        </a:rPr>
                        <a:t>Produktspecifikation SvK</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solidFill>
                            <a:srgbClr val="000000"/>
                          </a:solidFill>
                          <a:effectLst/>
                          <a:latin typeface="+mj-lt"/>
                        </a:rPr>
                        <a:t>Stödtjänstmarknaden (del 1)</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1675890316"/>
                  </a:ext>
                </a:extLst>
              </a:tr>
              <a:tr h="364863">
                <a:tc>
                  <a:txBody>
                    <a:bodyPr/>
                    <a:lstStyle/>
                    <a:p>
                      <a:pPr>
                        <a:lnSpc>
                          <a:spcPts val="1450"/>
                        </a:lnSpc>
                        <a:spcAft>
                          <a:spcPts val="1450"/>
                        </a:spcAft>
                      </a:pPr>
                      <a:r>
                        <a:rPr lang="sv-SE" sz="1200">
                          <a:solidFill>
                            <a:schemeClr val="tx1"/>
                          </a:solidFill>
                          <a:effectLst/>
                          <a:latin typeface="+mj-lt"/>
                        </a:rPr>
                        <a:t>Längre tidsintervall för mothandel (SvK)</a:t>
                      </a:r>
                      <a:endParaRPr lang="sv-SE" sz="120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tc>
                <a:tc>
                  <a:txBody>
                    <a:bodyPr/>
                    <a:lstStyle/>
                    <a:p>
                      <a:pPr algn="l">
                        <a:lnSpc>
                          <a:spcPct val="100000"/>
                        </a:lnSpc>
                        <a:spcAft>
                          <a:spcPts val="1450"/>
                        </a:spcAft>
                      </a:pPr>
                      <a:r>
                        <a:rPr lang="sv-SE" sz="1100">
                          <a:effectLst/>
                          <a:latin typeface="+mj-lt"/>
                        </a:rPr>
                        <a:t>Elmarknaden (del 1)</a:t>
                      </a:r>
                      <a:endParaRPr lang="sv-SE" sz="1100">
                        <a:effectLst/>
                        <a:latin typeface="+mj-lt"/>
                        <a:ea typeface="Times New Roman" panose="02020603050405020304" pitchFamily="18" charset="0"/>
                        <a:cs typeface="Times New Roman" panose="02020603050405020304" pitchFamily="18" charset="0"/>
                      </a:endParaRPr>
                    </a:p>
                  </a:txBody>
                  <a:tcPr marL="55879" marR="55879" marT="0" marB="0"/>
                </a:tc>
                <a:extLst>
                  <a:ext uri="{0D108BD9-81ED-4DB2-BD59-A6C34878D82A}">
                    <a16:rowId xmlns:a16="http://schemas.microsoft.com/office/drawing/2014/main" val="939510430"/>
                  </a:ext>
                </a:extLst>
              </a:tr>
              <a:tr h="364863">
                <a:tc>
                  <a:txBody>
                    <a:bodyPr/>
                    <a:lstStyle/>
                    <a:p>
                      <a:pPr>
                        <a:lnSpc>
                          <a:spcPts val="1450"/>
                        </a:lnSpc>
                        <a:spcAft>
                          <a:spcPts val="1450"/>
                        </a:spcAft>
                      </a:pPr>
                      <a:r>
                        <a:rPr lang="sv-SE" sz="1200" dirty="0">
                          <a:solidFill>
                            <a:schemeClr val="tx1"/>
                          </a:solidFill>
                          <a:effectLst/>
                          <a:latin typeface="+mj-lt"/>
                        </a:rPr>
                        <a:t>Anmälan istället för ansökan om miljötillstånd för ORC-turbin</a:t>
                      </a:r>
                      <a:endParaRPr lang="sv-SE" sz="1200" dirty="0">
                        <a:solidFill>
                          <a:schemeClr val="tx1"/>
                        </a:solidFill>
                        <a:effectLst/>
                        <a:latin typeface="+mj-lt"/>
                        <a:ea typeface="Times New Roman" panose="02020603050405020304" pitchFamily="18" charset="0"/>
                        <a:cs typeface="Times New Roman" panose="02020603050405020304" pitchFamily="18" charset="0"/>
                      </a:endParaRPr>
                    </a:p>
                  </a:txBody>
                  <a:tcPr marL="55879" marR="55879" marT="0" marB="0">
                    <a:lnB w="12700" cap="flat" cmpd="sng" algn="ctr">
                      <a:solidFill>
                        <a:schemeClr val="tx1"/>
                      </a:solidFill>
                      <a:prstDash val="solid"/>
                      <a:round/>
                      <a:headEnd type="none" w="med" len="med"/>
                      <a:tailEnd type="none" w="med" len="med"/>
                    </a:lnB>
                  </a:tcPr>
                </a:tc>
                <a:tc>
                  <a:txBody>
                    <a:bodyPr/>
                    <a:lstStyle/>
                    <a:p>
                      <a:pPr algn="l">
                        <a:lnSpc>
                          <a:spcPct val="100000"/>
                        </a:lnSpc>
                        <a:spcAft>
                          <a:spcPts val="1450"/>
                        </a:spcAft>
                      </a:pPr>
                      <a:r>
                        <a:rPr lang="sv-SE" sz="1100" dirty="0">
                          <a:solidFill>
                            <a:srgbClr val="000000"/>
                          </a:solidFill>
                          <a:effectLst/>
                          <a:latin typeface="+mj-lt"/>
                        </a:rPr>
                        <a:t>Elmarknaden (del 1)</a:t>
                      </a:r>
                      <a:endParaRPr lang="sv-SE" sz="1100" dirty="0">
                        <a:effectLst/>
                        <a:latin typeface="+mj-lt"/>
                        <a:ea typeface="Times New Roman" panose="02020603050405020304" pitchFamily="18" charset="0"/>
                        <a:cs typeface="Times New Roman" panose="02020603050405020304" pitchFamily="18" charset="0"/>
                      </a:endParaRPr>
                    </a:p>
                  </a:txBody>
                  <a:tcPr marL="55879" marR="55879"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091722"/>
                  </a:ext>
                </a:extLst>
              </a:tr>
            </a:tbl>
          </a:graphicData>
        </a:graphic>
      </p:graphicFrame>
    </p:spTree>
    <p:extLst>
      <p:ext uri="{BB962C8B-B14F-4D97-AF65-F5344CB8AC3E}">
        <p14:creationId xmlns:p14="http://schemas.microsoft.com/office/powerpoint/2010/main" val="2871284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0D76E642-6AC2-454F-AD94-CE7DFC2DC5A4}"/>
              </a:ext>
            </a:extLst>
          </p:cNvPr>
          <p:cNvSpPr>
            <a:spLocks noGrp="1"/>
          </p:cNvSpPr>
          <p:nvPr>
            <p:ph type="body" sz="quarter" idx="10"/>
          </p:nvPr>
        </p:nvSpPr>
        <p:spPr>
          <a:xfrm>
            <a:off x="7527828" y="4810234"/>
            <a:ext cx="4316399" cy="169274"/>
          </a:xfrm>
        </p:spPr>
        <p:txBody>
          <a:bodyPr/>
          <a:lstStyle/>
          <a:p>
            <a:r>
              <a:rPr lang="sv-SE"/>
              <a:t>Daniel Friberg</a:t>
            </a:r>
            <a:endParaRPr lang="en-SE"/>
          </a:p>
        </p:txBody>
      </p:sp>
      <p:sp>
        <p:nvSpPr>
          <p:cNvPr id="8" name="Platshållare för text 7">
            <a:extLst>
              <a:ext uri="{FF2B5EF4-FFF2-40B4-BE49-F238E27FC236}">
                <a16:creationId xmlns:a16="http://schemas.microsoft.com/office/drawing/2014/main" id="{C6D82F2E-A8F0-4E18-8072-0EF6A7FB884A}"/>
              </a:ext>
            </a:extLst>
          </p:cNvPr>
          <p:cNvSpPr>
            <a:spLocks noGrp="1"/>
          </p:cNvSpPr>
          <p:nvPr>
            <p:ph type="body" sz="quarter" idx="12"/>
          </p:nvPr>
        </p:nvSpPr>
        <p:spPr/>
        <p:txBody>
          <a:bodyPr/>
          <a:lstStyle/>
          <a:p>
            <a:r>
              <a:rPr lang="sv-SE"/>
              <a:t>016-5442006</a:t>
            </a:r>
            <a:endParaRPr lang="en-SE"/>
          </a:p>
        </p:txBody>
      </p:sp>
      <p:sp>
        <p:nvSpPr>
          <p:cNvPr id="9" name="Platshållare för text 8">
            <a:extLst>
              <a:ext uri="{FF2B5EF4-FFF2-40B4-BE49-F238E27FC236}">
                <a16:creationId xmlns:a16="http://schemas.microsoft.com/office/drawing/2014/main" id="{4D319E37-28C0-4E8F-9104-D0DC921DAF1E}"/>
              </a:ext>
            </a:extLst>
          </p:cNvPr>
          <p:cNvSpPr>
            <a:spLocks noGrp="1"/>
          </p:cNvSpPr>
          <p:nvPr>
            <p:ph type="body" sz="quarter" idx="13"/>
          </p:nvPr>
        </p:nvSpPr>
        <p:spPr/>
        <p:txBody>
          <a:bodyPr/>
          <a:lstStyle/>
          <a:p>
            <a:r>
              <a:rPr lang="sv-SE"/>
              <a:t>Daniel.friberg@energimyndigheten.se</a:t>
            </a:r>
            <a:endParaRPr lang="en-SE"/>
          </a:p>
        </p:txBody>
      </p:sp>
      <p:pic>
        <p:nvPicPr>
          <p:cNvPr id="11" name="Bildobjekt 10" descr="En bild som visar ritning&#10;&#10;Automatiskt genererad beskrivning">
            <a:hlinkClick r:id="rId3"/>
            <a:extLst>
              <a:ext uri="{FF2B5EF4-FFF2-40B4-BE49-F238E27FC236}">
                <a16:creationId xmlns:a16="http://schemas.microsoft.com/office/drawing/2014/main" id="{88BB1255-1ADA-4807-A79D-B236287138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5073" y="6276349"/>
            <a:ext cx="357253" cy="303806"/>
          </a:xfrm>
          <a:prstGeom prst="rect">
            <a:avLst/>
          </a:prstGeom>
        </p:spPr>
      </p:pic>
      <p:pic>
        <p:nvPicPr>
          <p:cNvPr id="13" name="Bildobjekt 12" descr="En bild som visar ritning&#10;&#10;Automatiskt genererad beskrivning">
            <a:hlinkClick r:id="rId5"/>
            <a:extLst>
              <a:ext uri="{FF2B5EF4-FFF2-40B4-BE49-F238E27FC236}">
                <a16:creationId xmlns:a16="http://schemas.microsoft.com/office/drawing/2014/main" id="{505EFC74-C47A-41EE-86C1-BE00306544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4529" y="6276350"/>
            <a:ext cx="305668" cy="303805"/>
          </a:xfrm>
          <a:prstGeom prst="rect">
            <a:avLst/>
          </a:prstGeom>
        </p:spPr>
      </p:pic>
      <p:pic>
        <p:nvPicPr>
          <p:cNvPr id="14" name="Bildobjekt 13" descr="En bild som visar skjorta, ritning, bord&#10;&#10;Automatiskt genererad beskrivning">
            <a:hlinkClick r:id="rId7"/>
            <a:extLst>
              <a:ext uri="{FF2B5EF4-FFF2-40B4-BE49-F238E27FC236}">
                <a16:creationId xmlns:a16="http://schemas.microsoft.com/office/drawing/2014/main" id="{D2C18A04-94DD-41D1-BF90-5E3AC0F2FD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93465" y="6306311"/>
            <a:ext cx="345578" cy="243882"/>
          </a:xfrm>
          <a:prstGeom prst="rect">
            <a:avLst/>
          </a:prstGeom>
        </p:spPr>
      </p:pic>
      <p:pic>
        <p:nvPicPr>
          <p:cNvPr id="3" name="Bildobjekt 2">
            <a:hlinkClick r:id="rId9"/>
            <a:extLst>
              <a:ext uri="{FF2B5EF4-FFF2-40B4-BE49-F238E27FC236}">
                <a16:creationId xmlns:a16="http://schemas.microsoft.com/office/drawing/2014/main" id="{5F99E673-7AC8-43ED-80DD-42A358677D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9799" y="6257571"/>
            <a:ext cx="331461" cy="331461"/>
          </a:xfrm>
          <a:prstGeom prst="rect">
            <a:avLst/>
          </a:prstGeom>
        </p:spPr>
      </p:pic>
    </p:spTree>
    <p:extLst>
      <p:ext uri="{BB962C8B-B14F-4D97-AF65-F5344CB8AC3E}">
        <p14:creationId xmlns:p14="http://schemas.microsoft.com/office/powerpoint/2010/main" val="97817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00DE2A-930D-E87A-2C1F-186472B87296}"/>
              </a:ext>
            </a:extLst>
          </p:cNvPr>
          <p:cNvSpPr>
            <a:spLocks noGrp="1"/>
          </p:cNvSpPr>
          <p:nvPr>
            <p:ph type="title"/>
          </p:nvPr>
        </p:nvSpPr>
        <p:spPr>
          <a:xfrm>
            <a:off x="266290" y="192754"/>
            <a:ext cx="11018338" cy="1296139"/>
          </a:xfrm>
        </p:spPr>
        <p:txBody>
          <a:bodyPr/>
          <a:lstStyle/>
          <a:p>
            <a:r>
              <a:rPr lang="sv-SE" dirty="0"/>
              <a:t>Fjärrvärme och kraftvärme i energisystemet</a:t>
            </a:r>
          </a:p>
        </p:txBody>
      </p:sp>
      <p:sp>
        <p:nvSpPr>
          <p:cNvPr id="3" name="Platshållare för innehåll 2">
            <a:extLst>
              <a:ext uri="{FF2B5EF4-FFF2-40B4-BE49-F238E27FC236}">
                <a16:creationId xmlns:a16="http://schemas.microsoft.com/office/drawing/2014/main" id="{37BB23B7-2326-6E6F-528F-F9A828B4068D}"/>
              </a:ext>
            </a:extLst>
          </p:cNvPr>
          <p:cNvSpPr>
            <a:spLocks noGrp="1"/>
          </p:cNvSpPr>
          <p:nvPr>
            <p:ph idx="1"/>
          </p:nvPr>
        </p:nvSpPr>
        <p:spPr>
          <a:xfrm>
            <a:off x="140587" y="1674380"/>
            <a:ext cx="8620848" cy="3499053"/>
          </a:xfrm>
        </p:spPr>
        <p:txBody>
          <a:bodyPr/>
          <a:lstStyle/>
          <a:p>
            <a:r>
              <a:rPr lang="sv-SE" sz="2000"/>
              <a:t>Värmemarknaden ca 100 TWh	Fjärrvärmen ca hälften!</a:t>
            </a:r>
          </a:p>
          <a:p>
            <a:r>
              <a:rPr lang="sv-SE" sz="2000"/>
              <a:t> Ca 50 % av fjärrvärmen produceras i kraftvärmeanläggningar</a:t>
            </a:r>
          </a:p>
          <a:p>
            <a:r>
              <a:rPr lang="sv-SE" sz="2000"/>
              <a:t>Ca 15 TWh el produceras från kraftvärme – ca 10 % av elproduktionen</a:t>
            </a:r>
          </a:p>
          <a:p>
            <a:endParaRPr lang="sv-SE"/>
          </a:p>
        </p:txBody>
      </p:sp>
      <p:sp>
        <p:nvSpPr>
          <p:cNvPr id="4" name="Pil: höger 3">
            <a:extLst>
              <a:ext uri="{FF2B5EF4-FFF2-40B4-BE49-F238E27FC236}">
                <a16:creationId xmlns:a16="http://schemas.microsoft.com/office/drawing/2014/main" id="{235F9323-2256-BBED-C503-8CCA594B7B5D}"/>
              </a:ext>
            </a:extLst>
          </p:cNvPr>
          <p:cNvSpPr/>
          <p:nvPr/>
        </p:nvSpPr>
        <p:spPr>
          <a:xfrm>
            <a:off x="4056422" y="1676271"/>
            <a:ext cx="653526" cy="3402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5" name="Diagram 4">
            <a:extLst>
              <a:ext uri="{FF2B5EF4-FFF2-40B4-BE49-F238E27FC236}">
                <a16:creationId xmlns:a16="http://schemas.microsoft.com/office/drawing/2014/main" id="{4601706B-3C6A-30B4-44F4-AE5F3FC9A098}"/>
              </a:ext>
            </a:extLst>
          </p:cNvPr>
          <p:cNvGraphicFramePr/>
          <p:nvPr>
            <p:extLst>
              <p:ext uri="{D42A27DB-BD31-4B8C-83A1-F6EECF244321}">
                <p14:modId xmlns:p14="http://schemas.microsoft.com/office/powerpoint/2010/main" val="105997031"/>
              </p:ext>
            </p:extLst>
          </p:nvPr>
        </p:nvGraphicFramePr>
        <p:xfrm>
          <a:off x="140587" y="3562405"/>
          <a:ext cx="5590362" cy="322677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a:extLst>
              <a:ext uri="{FF2B5EF4-FFF2-40B4-BE49-F238E27FC236}">
                <a16:creationId xmlns:a16="http://schemas.microsoft.com/office/drawing/2014/main" id="{88CB6045-0BDB-61E6-0072-3C3226D965A5}"/>
              </a:ext>
            </a:extLst>
          </p:cNvPr>
          <p:cNvSpPr txBox="1"/>
          <p:nvPr/>
        </p:nvSpPr>
        <p:spPr>
          <a:xfrm>
            <a:off x="266289" y="3285406"/>
            <a:ext cx="6097772" cy="276999"/>
          </a:xfrm>
          <a:prstGeom prst="rect">
            <a:avLst/>
          </a:prstGeom>
          <a:noFill/>
        </p:spPr>
        <p:txBody>
          <a:bodyPr wrap="square">
            <a:spAutoFit/>
          </a:bodyPr>
          <a:lstStyle/>
          <a:p>
            <a:pPr>
              <a:spcBef>
                <a:spcPts val="1800"/>
              </a:spcBef>
              <a:spcAft>
                <a:spcPts val="300"/>
              </a:spcAft>
            </a:pPr>
            <a:r>
              <a:rPr lang="sv-SE" sz="1200" spc="-10">
                <a:effectLst/>
                <a:latin typeface="Arial" panose="020B0604020202020204" pitchFamily="34" charset="0"/>
                <a:ea typeface="Times New Roman" panose="02020603050405020304" pitchFamily="18" charset="0"/>
                <a:cs typeface="Times New Roman" panose="02020603050405020304" pitchFamily="18" charset="0"/>
              </a:rPr>
              <a:t>Tillförd energi till fjärrvärmeproduktion 2021 i TWh och andelar.</a:t>
            </a:r>
          </a:p>
        </p:txBody>
      </p:sp>
      <p:pic>
        <p:nvPicPr>
          <p:cNvPr id="9" name="Bildobjekt 8">
            <a:extLst>
              <a:ext uri="{FF2B5EF4-FFF2-40B4-BE49-F238E27FC236}">
                <a16:creationId xmlns:a16="http://schemas.microsoft.com/office/drawing/2014/main" id="{6F55E934-43C3-65A6-9098-15CD1A50B5B0}"/>
              </a:ext>
            </a:extLst>
          </p:cNvPr>
          <p:cNvPicPr>
            <a:picLocks noChangeAspect="1"/>
          </p:cNvPicPr>
          <p:nvPr/>
        </p:nvPicPr>
        <p:blipFill rotWithShape="1">
          <a:blip r:embed="rId3"/>
          <a:srcRect l="34361" t="12248" r="45848" b="15349"/>
          <a:stretch/>
        </p:blipFill>
        <p:spPr>
          <a:xfrm>
            <a:off x="8761435" y="-3031"/>
            <a:ext cx="3834809" cy="6861031"/>
          </a:xfrm>
          <a:prstGeom prst="rect">
            <a:avLst/>
          </a:prstGeom>
        </p:spPr>
      </p:pic>
      <p:sp>
        <p:nvSpPr>
          <p:cNvPr id="10" name="textruta 9">
            <a:extLst>
              <a:ext uri="{FF2B5EF4-FFF2-40B4-BE49-F238E27FC236}">
                <a16:creationId xmlns:a16="http://schemas.microsoft.com/office/drawing/2014/main" id="{3D1943E9-D8E9-9C0A-71A6-B7C26955FA58}"/>
              </a:ext>
            </a:extLst>
          </p:cNvPr>
          <p:cNvSpPr txBox="1"/>
          <p:nvPr/>
        </p:nvSpPr>
        <p:spPr>
          <a:xfrm>
            <a:off x="5938757" y="2884375"/>
            <a:ext cx="3280086" cy="128907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sv-SE" b="1">
                <a:solidFill>
                  <a:schemeClr val="accent1"/>
                </a:solidFill>
              </a:rPr>
              <a:t>558 fjärrvärmenät</a:t>
            </a:r>
          </a:p>
          <a:p>
            <a:pPr marL="285750" indent="-285750">
              <a:lnSpc>
                <a:spcPct val="150000"/>
              </a:lnSpc>
              <a:buFont typeface="Wingdings" panose="05000000000000000000" pitchFamily="2" charset="2"/>
              <a:buChar char="Ø"/>
            </a:pPr>
            <a:r>
              <a:rPr lang="sv-SE" b="1">
                <a:solidFill>
                  <a:schemeClr val="accent1"/>
                </a:solidFill>
              </a:rPr>
              <a:t>243 biokraftvärmeverk</a:t>
            </a:r>
          </a:p>
          <a:p>
            <a:pPr marL="285750" indent="-285750">
              <a:lnSpc>
                <a:spcPct val="150000"/>
              </a:lnSpc>
              <a:buFont typeface="Wingdings" panose="05000000000000000000" pitchFamily="2" charset="2"/>
              <a:buChar char="Ø"/>
            </a:pPr>
            <a:r>
              <a:rPr lang="sv-SE" b="1">
                <a:solidFill>
                  <a:schemeClr val="accent1"/>
                </a:solidFill>
              </a:rPr>
              <a:t>285 kommuner</a:t>
            </a:r>
          </a:p>
        </p:txBody>
      </p:sp>
    </p:spTree>
    <p:extLst>
      <p:ext uri="{BB962C8B-B14F-4D97-AF65-F5344CB8AC3E}">
        <p14:creationId xmlns:p14="http://schemas.microsoft.com/office/powerpoint/2010/main" val="184209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635839-2AB5-3F3C-F5FB-86D3DE7FE391}"/>
              </a:ext>
            </a:extLst>
          </p:cNvPr>
          <p:cNvSpPr>
            <a:spLocks noGrp="1"/>
          </p:cNvSpPr>
          <p:nvPr>
            <p:ph type="title"/>
          </p:nvPr>
        </p:nvSpPr>
        <p:spPr>
          <a:xfrm>
            <a:off x="759727" y="365267"/>
            <a:ext cx="10377255" cy="1296139"/>
          </a:xfrm>
        </p:spPr>
        <p:txBody>
          <a:bodyPr/>
          <a:lstStyle/>
          <a:p>
            <a:r>
              <a:rPr lang="sv-SE"/>
              <a:t>Förslag till en fjärrvärme- och kraftvärmestrategi</a:t>
            </a:r>
          </a:p>
        </p:txBody>
      </p:sp>
      <p:sp>
        <p:nvSpPr>
          <p:cNvPr id="3" name="Platshållare för innehåll 2">
            <a:extLst>
              <a:ext uri="{FF2B5EF4-FFF2-40B4-BE49-F238E27FC236}">
                <a16:creationId xmlns:a16="http://schemas.microsoft.com/office/drawing/2014/main" id="{D82F5417-2123-C1E3-5A35-F8E0196CA0E2}"/>
              </a:ext>
            </a:extLst>
          </p:cNvPr>
          <p:cNvSpPr>
            <a:spLocks noGrp="1"/>
          </p:cNvSpPr>
          <p:nvPr>
            <p:ph idx="1"/>
          </p:nvPr>
        </p:nvSpPr>
        <p:spPr>
          <a:xfrm>
            <a:off x="759726" y="2087899"/>
            <a:ext cx="10377256" cy="3661341"/>
          </a:xfrm>
        </p:spPr>
        <p:txBody>
          <a:bodyPr/>
          <a:lstStyle/>
          <a:p>
            <a:pPr marL="0" indent="0">
              <a:lnSpc>
                <a:spcPts val="1450"/>
              </a:lnSpc>
              <a:spcAft>
                <a:spcPts val="1450"/>
              </a:spcAft>
              <a:buNone/>
            </a:pPr>
            <a:r>
              <a:rPr lang="sv-SE" sz="2000"/>
              <a:t>Arbetet ska omfatta två delar: </a:t>
            </a:r>
          </a:p>
          <a:p>
            <a:pPr marL="342900" lvl="0" indent="-342900">
              <a:lnSpc>
                <a:spcPct val="100000"/>
              </a:lnSpc>
              <a:spcAft>
                <a:spcPts val="1450"/>
              </a:spcAft>
              <a:buFont typeface="+mj-lt"/>
              <a:buAutoNum type="arabicParenR"/>
            </a:pPr>
            <a:r>
              <a:rPr lang="sv-SE" sz="1800">
                <a:effectLst/>
                <a:ea typeface="Times New Roman" panose="02020603050405020304" pitchFamily="18" charset="0"/>
                <a:cs typeface="Times New Roman" panose="02020603050405020304" pitchFamily="18" charset="0"/>
              </a:rPr>
              <a:t>En analys av </a:t>
            </a:r>
            <a:r>
              <a:rPr lang="sv-SE" sz="1800" b="1">
                <a:solidFill>
                  <a:schemeClr val="accent1"/>
                </a:solidFill>
                <a:effectLst/>
                <a:ea typeface="Times New Roman" panose="02020603050405020304" pitchFamily="18" charset="0"/>
                <a:cs typeface="Times New Roman" panose="02020603050405020304" pitchFamily="18" charset="0"/>
              </a:rPr>
              <a:t>kraftvärmens konkurrenskraft, lönsamhet och systemnyttor </a:t>
            </a:r>
            <a:r>
              <a:rPr lang="sv-SE" sz="1800">
                <a:effectLst/>
                <a:ea typeface="Times New Roman" panose="02020603050405020304" pitchFamily="18" charset="0"/>
                <a:cs typeface="Times New Roman" panose="02020603050405020304" pitchFamily="18" charset="0"/>
              </a:rPr>
              <a:t>med förslag på samhällsekonomiskt effektiva åtgärder för att undanröja hinder för en mer effektiv användning av kraftvärmen. </a:t>
            </a:r>
          </a:p>
          <a:p>
            <a:pPr marL="342900" lvl="0" indent="-342900">
              <a:lnSpc>
                <a:spcPct val="100000"/>
              </a:lnSpc>
              <a:spcAft>
                <a:spcPts val="1450"/>
              </a:spcAft>
              <a:buFont typeface="+mj-lt"/>
              <a:buAutoNum type="arabicParenR"/>
            </a:pPr>
            <a:r>
              <a:rPr lang="sv-SE" sz="1800">
                <a:effectLst/>
                <a:ea typeface="Times New Roman" panose="02020603050405020304" pitchFamily="18" charset="0"/>
                <a:cs typeface="Times New Roman" panose="02020603050405020304" pitchFamily="18" charset="0"/>
              </a:rPr>
              <a:t> Förslag på inriktning </a:t>
            </a:r>
            <a:r>
              <a:rPr lang="sv-SE" sz="1800" b="1">
                <a:solidFill>
                  <a:schemeClr val="accent1"/>
                </a:solidFill>
                <a:effectLst/>
                <a:ea typeface="Times New Roman" panose="02020603050405020304" pitchFamily="18" charset="0"/>
                <a:cs typeface="Times New Roman" panose="02020603050405020304" pitchFamily="18" charset="0"/>
              </a:rPr>
              <a:t>för fjärr- och kraftvärmesektorns långsiktiga roll </a:t>
            </a:r>
            <a:r>
              <a:rPr lang="sv-SE" sz="1800">
                <a:effectLst/>
                <a:ea typeface="Times New Roman" panose="02020603050405020304" pitchFamily="18" charset="0"/>
                <a:cs typeface="Times New Roman" panose="02020603050405020304" pitchFamily="18" charset="0"/>
              </a:rPr>
              <a:t>i det framtida hållbara energisystemet inklusive en analys av hur sektorn kan utvecklas i synergi med elektrifieringen samt energi- och klimatmålen. </a:t>
            </a:r>
          </a:p>
          <a:p>
            <a:pPr marL="0" indent="0">
              <a:buNone/>
            </a:pPr>
            <a:r>
              <a:rPr lang="sv-SE" sz="2000"/>
              <a:t>Delrapport 1 redovisades den </a:t>
            </a:r>
            <a:r>
              <a:rPr lang="sv-SE" sz="2000" b="1">
                <a:solidFill>
                  <a:schemeClr val="accent1"/>
                </a:solidFill>
              </a:rPr>
              <a:t>31 mars </a:t>
            </a:r>
            <a:r>
              <a:rPr lang="sv-SE" sz="2000"/>
              <a:t>med tilläggsuppdrag om produktionskapacitet</a:t>
            </a:r>
          </a:p>
          <a:p>
            <a:pPr marL="0" indent="0">
              <a:buNone/>
            </a:pPr>
            <a:r>
              <a:rPr lang="sv-SE" sz="2000"/>
              <a:t>Delrapport 2 ska redovisades den </a:t>
            </a:r>
            <a:r>
              <a:rPr lang="sv-SE" sz="2000" b="1">
                <a:solidFill>
                  <a:schemeClr val="accent1"/>
                </a:solidFill>
              </a:rPr>
              <a:t>15 december </a:t>
            </a:r>
            <a:r>
              <a:rPr lang="sv-SE" sz="2000"/>
              <a:t>(med tilläggsuppdrag om kärnvärme)</a:t>
            </a:r>
            <a:endParaRPr lang="sv-SE" sz="2000" b="1"/>
          </a:p>
        </p:txBody>
      </p:sp>
    </p:spTree>
    <p:extLst>
      <p:ext uri="{BB962C8B-B14F-4D97-AF65-F5344CB8AC3E}">
        <p14:creationId xmlns:p14="http://schemas.microsoft.com/office/powerpoint/2010/main" val="165080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CE478B-CAA3-EFDC-5FC4-58CE55344448}"/>
              </a:ext>
            </a:extLst>
          </p:cNvPr>
          <p:cNvSpPr>
            <a:spLocks noGrp="1"/>
          </p:cNvSpPr>
          <p:nvPr>
            <p:ph type="title"/>
          </p:nvPr>
        </p:nvSpPr>
        <p:spPr>
          <a:xfrm>
            <a:off x="415959" y="94816"/>
            <a:ext cx="10377255" cy="1296139"/>
          </a:xfrm>
        </p:spPr>
        <p:txBody>
          <a:bodyPr/>
          <a:lstStyle/>
          <a:p>
            <a:pPr algn="ctr"/>
            <a:r>
              <a:rPr lang="sv-SE"/>
              <a:t>Huvudslutsatser delrapport 1</a:t>
            </a:r>
          </a:p>
        </p:txBody>
      </p:sp>
      <p:sp>
        <p:nvSpPr>
          <p:cNvPr id="3" name="Platshållare för innehåll 2">
            <a:extLst>
              <a:ext uri="{FF2B5EF4-FFF2-40B4-BE49-F238E27FC236}">
                <a16:creationId xmlns:a16="http://schemas.microsoft.com/office/drawing/2014/main" id="{A7BE4244-652D-6944-9EB4-915CE7406976}"/>
              </a:ext>
            </a:extLst>
          </p:cNvPr>
          <p:cNvSpPr>
            <a:spLocks noGrp="1"/>
          </p:cNvSpPr>
          <p:nvPr>
            <p:ph idx="1"/>
          </p:nvPr>
        </p:nvSpPr>
        <p:spPr>
          <a:xfrm>
            <a:off x="216568" y="859281"/>
            <a:ext cx="11975432" cy="5998719"/>
          </a:xfrm>
        </p:spPr>
        <p:txBody>
          <a:bodyPr>
            <a:normAutofit fontScale="77500" lnSpcReduction="20000"/>
          </a:bodyPr>
          <a:lstStyle/>
          <a:p>
            <a:pPr>
              <a:lnSpc>
                <a:spcPct val="120000"/>
              </a:lnSpc>
            </a:pPr>
            <a:r>
              <a:rPr lang="sv-SE" sz="2600" b="1" dirty="0"/>
              <a:t>Marknaden fungerar </a:t>
            </a:r>
            <a:r>
              <a:rPr lang="sv-SE" sz="2600" dirty="0"/>
              <a:t>– Höga priser på vintern 	Kraftvärmen reagerar bra på elpriset</a:t>
            </a:r>
          </a:p>
          <a:p>
            <a:pPr>
              <a:lnSpc>
                <a:spcPct val="120000"/>
              </a:lnSpc>
            </a:pPr>
            <a:r>
              <a:rPr lang="sv-SE" sz="2600" dirty="0"/>
              <a:t>Höga priser övriga årstider 		Utmaning att kyla i fjärrvärmenätet 	 mindre el</a:t>
            </a:r>
          </a:p>
          <a:p>
            <a:pPr>
              <a:lnSpc>
                <a:spcPct val="120000"/>
              </a:lnSpc>
            </a:pPr>
            <a:r>
              <a:rPr lang="sv-SE" sz="2600" dirty="0"/>
              <a:t>Potential på ca </a:t>
            </a:r>
            <a:r>
              <a:rPr lang="sv-SE" sz="2600" b="1" dirty="0"/>
              <a:t>300-500 MW ytterligare effekt</a:t>
            </a:r>
            <a:r>
              <a:rPr lang="sv-SE" sz="2600" dirty="0"/>
              <a:t> från existerande kraftvärmeanläggningar kalla vinterdagar. </a:t>
            </a:r>
          </a:p>
          <a:p>
            <a:pPr marL="1092200" lvl="4" indent="0">
              <a:lnSpc>
                <a:spcPct val="120000"/>
              </a:lnSpc>
              <a:buNone/>
            </a:pPr>
            <a:r>
              <a:rPr lang="sv-SE" sz="2000" dirty="0"/>
              <a:t>   		Förslag om ökade kylmöjligheter, enklare miljötillstånd ex ORC-turbiner</a:t>
            </a:r>
          </a:p>
          <a:p>
            <a:pPr>
              <a:lnSpc>
                <a:spcPct val="120000"/>
              </a:lnSpc>
            </a:pPr>
            <a:r>
              <a:rPr lang="sv-SE" sz="2600" b="1" dirty="0"/>
              <a:t>Malpåseanläggningar</a:t>
            </a:r>
            <a:r>
              <a:rPr lang="sv-SE" sz="2600" dirty="0"/>
              <a:t> 1-3 år (1 000-1 500 MW) är </a:t>
            </a:r>
            <a:r>
              <a:rPr lang="sv-SE" sz="2600" b="1" dirty="0"/>
              <a:t>fossila</a:t>
            </a:r>
            <a:r>
              <a:rPr lang="sv-SE" sz="2600" dirty="0"/>
              <a:t> och </a:t>
            </a:r>
            <a:r>
              <a:rPr lang="sv-SE" sz="2600" b="1" dirty="0"/>
              <a:t>kräver en hel del åtgärder </a:t>
            </a:r>
            <a:r>
              <a:rPr lang="sv-SE" sz="2600" dirty="0"/>
              <a:t>för att startas upp igen.</a:t>
            </a:r>
          </a:p>
          <a:p>
            <a:pPr>
              <a:lnSpc>
                <a:spcPct val="120000"/>
              </a:lnSpc>
            </a:pPr>
            <a:r>
              <a:rPr lang="sv-SE" sz="2600" b="1" dirty="0"/>
              <a:t>EU-direktiv</a:t>
            </a:r>
            <a:r>
              <a:rPr lang="sv-SE" sz="2600" dirty="0"/>
              <a:t> (EED) kan påverka fjärrvärmen stort </a:t>
            </a:r>
          </a:p>
          <a:p>
            <a:pPr>
              <a:lnSpc>
                <a:spcPct val="120000"/>
              </a:lnSpc>
            </a:pPr>
            <a:r>
              <a:rPr lang="sv-SE" sz="2600" b="1" dirty="0"/>
              <a:t>Byggreglerna</a:t>
            </a:r>
            <a:r>
              <a:rPr lang="sv-SE" sz="2600" dirty="0"/>
              <a:t> bör ses över för teknikneutralitet</a:t>
            </a:r>
          </a:p>
          <a:p>
            <a:pPr>
              <a:lnSpc>
                <a:spcPct val="120000"/>
              </a:lnSpc>
            </a:pPr>
            <a:r>
              <a:rPr lang="sv-SE" sz="2800" dirty="0"/>
              <a:t>Konkurrens mot värmepumpar är </a:t>
            </a:r>
            <a:r>
              <a:rPr lang="sv-SE" sz="2800" b="1" dirty="0"/>
              <a:t>jämn </a:t>
            </a:r>
            <a:r>
              <a:rPr lang="sv-SE" sz="2800" dirty="0">
                <a:effectLst/>
              </a:rPr>
              <a:t>men </a:t>
            </a:r>
            <a:r>
              <a:rPr lang="sv-SE" sz="2800" b="1" dirty="0">
                <a:effectLst/>
              </a:rPr>
              <a:t>trycket framåt ligger mer på fjärrvärmen </a:t>
            </a:r>
          </a:p>
          <a:p>
            <a:pPr>
              <a:lnSpc>
                <a:spcPct val="120000"/>
              </a:lnSpc>
            </a:pPr>
            <a:r>
              <a:rPr lang="sv-SE" sz="2600" b="1" dirty="0" err="1"/>
              <a:t>SvK</a:t>
            </a:r>
            <a:r>
              <a:rPr lang="sv-SE" sz="2600" b="1" dirty="0"/>
              <a:t> kan underlätta för kraftvärmen att delta på marknader för stödtjänster </a:t>
            </a:r>
            <a:r>
              <a:rPr lang="sv-SE" sz="2600" dirty="0"/>
              <a:t>– IT-paket etc.</a:t>
            </a:r>
          </a:p>
          <a:p>
            <a:pPr>
              <a:lnSpc>
                <a:spcPct val="120000"/>
              </a:lnSpc>
            </a:pPr>
            <a:r>
              <a:rPr lang="sv-SE" sz="2600" b="1" dirty="0"/>
              <a:t>Värmeberedskap /TEF – </a:t>
            </a:r>
            <a:r>
              <a:rPr lang="sv-SE" sz="2600" dirty="0" err="1"/>
              <a:t>ödriftsförmåga</a:t>
            </a:r>
            <a:r>
              <a:rPr lang="sv-SE" sz="2600" dirty="0"/>
              <a:t>, bränsleberedskap, reparationsförmåga och lagerhållning. </a:t>
            </a:r>
          </a:p>
          <a:p>
            <a:endParaRPr lang="sv-SE" dirty="0"/>
          </a:p>
        </p:txBody>
      </p:sp>
      <p:sp>
        <p:nvSpPr>
          <p:cNvPr id="4" name="Pil: höger 3">
            <a:extLst>
              <a:ext uri="{FF2B5EF4-FFF2-40B4-BE49-F238E27FC236}">
                <a16:creationId xmlns:a16="http://schemas.microsoft.com/office/drawing/2014/main" id="{15E9769D-8B3E-9B3F-FA1E-CCEA6C008B2B}"/>
              </a:ext>
            </a:extLst>
          </p:cNvPr>
          <p:cNvSpPr/>
          <p:nvPr/>
        </p:nvSpPr>
        <p:spPr>
          <a:xfrm>
            <a:off x="2367186" y="2418459"/>
            <a:ext cx="555476" cy="2820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il: höger 4">
            <a:extLst>
              <a:ext uri="{FF2B5EF4-FFF2-40B4-BE49-F238E27FC236}">
                <a16:creationId xmlns:a16="http://schemas.microsoft.com/office/drawing/2014/main" id="{1272F55D-16A3-BB3C-5ADE-7BD5E94FA798}"/>
              </a:ext>
            </a:extLst>
          </p:cNvPr>
          <p:cNvSpPr/>
          <p:nvPr/>
        </p:nvSpPr>
        <p:spPr>
          <a:xfrm>
            <a:off x="5935091" y="947580"/>
            <a:ext cx="610987" cy="2317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höger 5">
            <a:extLst>
              <a:ext uri="{FF2B5EF4-FFF2-40B4-BE49-F238E27FC236}">
                <a16:creationId xmlns:a16="http://schemas.microsoft.com/office/drawing/2014/main" id="{0D4CF1AD-2924-57EA-6C64-49FD22EB6E17}"/>
              </a:ext>
            </a:extLst>
          </p:cNvPr>
          <p:cNvSpPr/>
          <p:nvPr/>
        </p:nvSpPr>
        <p:spPr>
          <a:xfrm>
            <a:off x="3785786" y="1325856"/>
            <a:ext cx="717846" cy="332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il: höger 6">
            <a:extLst>
              <a:ext uri="{FF2B5EF4-FFF2-40B4-BE49-F238E27FC236}">
                <a16:creationId xmlns:a16="http://schemas.microsoft.com/office/drawing/2014/main" id="{6D262360-04DF-72E2-FBBD-19995A37E3A0}"/>
              </a:ext>
            </a:extLst>
          </p:cNvPr>
          <p:cNvSpPr/>
          <p:nvPr/>
        </p:nvSpPr>
        <p:spPr>
          <a:xfrm>
            <a:off x="8853443" y="1366575"/>
            <a:ext cx="589660" cy="238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9218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4A21AF-5EB5-E966-E6E5-5069918F67AE}"/>
              </a:ext>
            </a:extLst>
          </p:cNvPr>
          <p:cNvSpPr>
            <a:spLocks noGrp="1"/>
          </p:cNvSpPr>
          <p:nvPr>
            <p:ph type="title"/>
          </p:nvPr>
        </p:nvSpPr>
        <p:spPr>
          <a:xfrm>
            <a:off x="628680" y="310646"/>
            <a:ext cx="10377255" cy="1296139"/>
          </a:xfrm>
        </p:spPr>
        <p:txBody>
          <a:bodyPr/>
          <a:lstStyle/>
          <a:p>
            <a:r>
              <a:rPr lang="sv-SE"/>
              <a:t>Slutleveransens innehåll</a:t>
            </a:r>
          </a:p>
        </p:txBody>
      </p:sp>
      <p:sp>
        <p:nvSpPr>
          <p:cNvPr id="3" name="Platshållare för innehåll 2">
            <a:extLst>
              <a:ext uri="{FF2B5EF4-FFF2-40B4-BE49-F238E27FC236}">
                <a16:creationId xmlns:a16="http://schemas.microsoft.com/office/drawing/2014/main" id="{DACD59D0-41E4-1C39-8218-3D4873661443}"/>
              </a:ext>
            </a:extLst>
          </p:cNvPr>
          <p:cNvSpPr>
            <a:spLocks noGrp="1"/>
          </p:cNvSpPr>
          <p:nvPr>
            <p:ph idx="1"/>
          </p:nvPr>
        </p:nvSpPr>
        <p:spPr>
          <a:xfrm>
            <a:off x="394335" y="1058091"/>
            <a:ext cx="11639550" cy="4741817"/>
          </a:xfrm>
        </p:spPr>
        <p:txBody>
          <a:bodyPr/>
          <a:lstStyle/>
          <a:p>
            <a:r>
              <a:rPr lang="sv-SE"/>
              <a:t>Förutsättningar, slutsatser och förslag på åtgärder</a:t>
            </a:r>
          </a:p>
          <a:p>
            <a:r>
              <a:rPr lang="sv-SE" sz="2000">
                <a:solidFill>
                  <a:schemeClr val="accent1"/>
                </a:solidFill>
              </a:rPr>
              <a:t>Kap 1-4 Kraftvärmens (och fjärrvärmens) villkor och marknadsförutsättningar, priser och lönsamhet</a:t>
            </a:r>
            <a:r>
              <a:rPr lang="sv-SE" sz="2000"/>
              <a:t>, hur mycket blir det? </a:t>
            </a:r>
          </a:p>
          <a:p>
            <a:r>
              <a:rPr lang="sv-SE" sz="2000">
                <a:solidFill>
                  <a:schemeClr val="accent1"/>
                </a:solidFill>
              </a:rPr>
              <a:t>Kap 5 EU-direktiv</a:t>
            </a:r>
          </a:p>
          <a:p>
            <a:r>
              <a:rPr lang="sv-SE" sz="2000">
                <a:solidFill>
                  <a:schemeClr val="accent1"/>
                </a:solidFill>
              </a:rPr>
              <a:t>Kap 6 Biobränsle</a:t>
            </a:r>
            <a:r>
              <a:rPr lang="sv-SE" sz="2000"/>
              <a:t> – prishöjningar, användning, ökat uttag</a:t>
            </a:r>
          </a:p>
          <a:p>
            <a:r>
              <a:rPr lang="sv-SE" sz="2000">
                <a:solidFill>
                  <a:schemeClr val="accent1"/>
                </a:solidFill>
              </a:rPr>
              <a:t>Kap 7 Avfallskraftvärmen </a:t>
            </a:r>
            <a:r>
              <a:rPr lang="sv-SE" sz="2000"/>
              <a:t>– fokus på utsläppshantering</a:t>
            </a:r>
          </a:p>
          <a:p>
            <a:r>
              <a:rPr lang="sv-SE" sz="2000">
                <a:solidFill>
                  <a:schemeClr val="accent1"/>
                </a:solidFill>
              </a:rPr>
              <a:t>Kap 8 Avfalls och bio-CCS </a:t>
            </a:r>
            <a:r>
              <a:rPr lang="sv-SE" sz="2000"/>
              <a:t>– metoder och konsekvenser </a:t>
            </a:r>
          </a:p>
          <a:p>
            <a:r>
              <a:rPr lang="sv-SE" sz="2000">
                <a:solidFill>
                  <a:schemeClr val="accent1"/>
                </a:solidFill>
              </a:rPr>
              <a:t>Kap 9 Kärnvärme </a:t>
            </a:r>
            <a:r>
              <a:rPr lang="sv-SE" sz="2000"/>
              <a:t>– hur ser potentialen ut?</a:t>
            </a:r>
          </a:p>
          <a:p>
            <a:r>
              <a:rPr lang="sv-SE" sz="2000">
                <a:solidFill>
                  <a:schemeClr val="accent1"/>
                </a:solidFill>
              </a:rPr>
              <a:t>Kap 10 Överskottsvärme </a:t>
            </a:r>
            <a:r>
              <a:rPr lang="sv-SE" sz="2000"/>
              <a:t>från elektrifieringen – hur ser potentialen ut?</a:t>
            </a:r>
          </a:p>
          <a:p>
            <a:r>
              <a:rPr lang="sv-SE" sz="2000">
                <a:solidFill>
                  <a:schemeClr val="accent1"/>
                </a:solidFill>
              </a:rPr>
              <a:t>Kap 11 Trygg Energiförsörjning </a:t>
            </a:r>
            <a:r>
              <a:rPr lang="sv-SE" sz="2000"/>
              <a:t>– förslag på förstärkt beredskap</a:t>
            </a:r>
          </a:p>
          <a:p>
            <a:r>
              <a:rPr lang="sv-SE" sz="2000">
                <a:solidFill>
                  <a:schemeClr val="accent1"/>
                </a:solidFill>
              </a:rPr>
              <a:t>Kap 12 Fjärrkyla </a:t>
            </a:r>
            <a:r>
              <a:rPr lang="sv-SE" sz="2000"/>
              <a:t>– neutrala viktningsfaktorer</a:t>
            </a:r>
          </a:p>
          <a:p>
            <a:r>
              <a:rPr lang="sv-SE" sz="2000">
                <a:solidFill>
                  <a:schemeClr val="accent1"/>
                </a:solidFill>
              </a:rPr>
              <a:t>Kap 13 Perspektiv </a:t>
            </a:r>
            <a:r>
              <a:rPr lang="sv-SE" sz="2000"/>
              <a:t>på möjliga utvecklingar framåt</a:t>
            </a:r>
          </a:p>
          <a:p>
            <a:endParaRPr lang="sv-SE"/>
          </a:p>
        </p:txBody>
      </p:sp>
    </p:spTree>
    <p:extLst>
      <p:ext uri="{BB962C8B-B14F-4D97-AF65-F5344CB8AC3E}">
        <p14:creationId xmlns:p14="http://schemas.microsoft.com/office/powerpoint/2010/main" val="3128729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0E4D3C-47FF-270F-C3CA-F00ED26E26EA}"/>
              </a:ext>
            </a:extLst>
          </p:cNvPr>
          <p:cNvSpPr>
            <a:spLocks noGrp="1"/>
          </p:cNvSpPr>
          <p:nvPr>
            <p:ph type="title"/>
          </p:nvPr>
        </p:nvSpPr>
        <p:spPr>
          <a:xfrm>
            <a:off x="687110" y="507394"/>
            <a:ext cx="10910656" cy="1296139"/>
          </a:xfrm>
        </p:spPr>
        <p:txBody>
          <a:bodyPr/>
          <a:lstStyle/>
          <a:p>
            <a:r>
              <a:rPr lang="sv-SE" sz="4000"/>
              <a:t>Värdet av fjärrvärme och kraftvärme är stort</a:t>
            </a:r>
          </a:p>
        </p:txBody>
      </p:sp>
      <p:graphicFrame>
        <p:nvGraphicFramePr>
          <p:cNvPr id="4" name="Platshållare för innehåll 3">
            <a:extLst>
              <a:ext uri="{FF2B5EF4-FFF2-40B4-BE49-F238E27FC236}">
                <a16:creationId xmlns:a16="http://schemas.microsoft.com/office/drawing/2014/main" id="{1165CDE9-574B-CE73-5A87-63FCCB168526}"/>
              </a:ext>
            </a:extLst>
          </p:cNvPr>
          <p:cNvGraphicFramePr>
            <a:graphicFrameLocks noGrp="1"/>
          </p:cNvGraphicFramePr>
          <p:nvPr>
            <p:ph idx="1"/>
            <p:extLst>
              <p:ext uri="{D42A27DB-BD31-4B8C-83A1-F6EECF244321}">
                <p14:modId xmlns:p14="http://schemas.microsoft.com/office/powerpoint/2010/main" val="3233364503"/>
              </p:ext>
            </p:extLst>
          </p:nvPr>
        </p:nvGraphicFramePr>
        <p:xfrm>
          <a:off x="434605" y="2002034"/>
          <a:ext cx="6152275" cy="40756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ruta 5">
            <a:extLst>
              <a:ext uri="{FF2B5EF4-FFF2-40B4-BE49-F238E27FC236}">
                <a16:creationId xmlns:a16="http://schemas.microsoft.com/office/drawing/2014/main" id="{210DE2F9-017C-D6BB-8F6B-88B48879087C}"/>
              </a:ext>
            </a:extLst>
          </p:cNvPr>
          <p:cNvSpPr txBox="1"/>
          <p:nvPr/>
        </p:nvSpPr>
        <p:spPr>
          <a:xfrm>
            <a:off x="687110" y="1420990"/>
            <a:ext cx="6097554" cy="523220"/>
          </a:xfrm>
          <a:prstGeom prst="rect">
            <a:avLst/>
          </a:prstGeom>
          <a:noFill/>
        </p:spPr>
        <p:txBody>
          <a:bodyPr wrap="square">
            <a:spAutoFit/>
          </a:bodyPr>
          <a:lstStyle/>
          <a:p>
            <a:r>
              <a:rPr lang="sv-SE" sz="1400">
                <a:effectLst/>
                <a:latin typeface="+mj-lt"/>
                <a:ea typeface="Times New Roman" panose="02020603050405020304" pitchFamily="18" charset="0"/>
              </a:rPr>
              <a:t>Utfasning av fjärrvärme (gul linje) jämfört med basfallet (blå linje), TWh. Baserat på modelleringar i Times Nordic</a:t>
            </a:r>
            <a:endParaRPr lang="sv-SE" sz="1400">
              <a:latin typeface="+mj-lt"/>
            </a:endParaRPr>
          </a:p>
        </p:txBody>
      </p:sp>
      <p:sp>
        <p:nvSpPr>
          <p:cNvPr id="8" name="textruta 7">
            <a:extLst>
              <a:ext uri="{FF2B5EF4-FFF2-40B4-BE49-F238E27FC236}">
                <a16:creationId xmlns:a16="http://schemas.microsoft.com/office/drawing/2014/main" id="{C1DF5FCE-F9E6-E273-715F-C2A754678210}"/>
              </a:ext>
            </a:extLst>
          </p:cNvPr>
          <p:cNvSpPr txBox="1"/>
          <p:nvPr/>
        </p:nvSpPr>
        <p:spPr>
          <a:xfrm>
            <a:off x="6876314" y="1561703"/>
            <a:ext cx="4847208" cy="3693319"/>
          </a:xfrm>
          <a:prstGeom prst="rect">
            <a:avLst/>
          </a:prstGeom>
          <a:noFill/>
        </p:spPr>
        <p:txBody>
          <a:bodyPr wrap="square">
            <a:spAutoFit/>
          </a:bodyPr>
          <a:lstStyle/>
          <a:p>
            <a:pPr marL="285750" indent="-285750">
              <a:buFont typeface="Arial" panose="020B0604020202020204" pitchFamily="34" charset="0"/>
              <a:buChar char="•"/>
            </a:pPr>
            <a:r>
              <a:rPr lang="sv-SE" sz="1800">
                <a:effectLst/>
                <a:latin typeface="+mj-lt"/>
                <a:ea typeface="Times New Roman" panose="02020603050405020304" pitchFamily="18" charset="0"/>
              </a:rPr>
              <a:t>Antagande om </a:t>
            </a:r>
            <a:r>
              <a:rPr lang="sv-SE">
                <a:latin typeface="+mj-lt"/>
                <a:ea typeface="Times New Roman" panose="02020603050405020304" pitchFamily="18" charset="0"/>
              </a:rPr>
              <a:t>u</a:t>
            </a:r>
            <a:r>
              <a:rPr lang="sv-SE" sz="1800">
                <a:effectLst/>
                <a:latin typeface="+mj-lt"/>
                <a:ea typeface="Times New Roman" panose="02020603050405020304" pitchFamily="18" charset="0"/>
              </a:rPr>
              <a:t>tfasning 2025 skulle leda till att endast 13 TWh finns kvar 2050 (och endast 1,5 TWh kraftvärme)</a:t>
            </a:r>
          </a:p>
          <a:p>
            <a:endParaRPr lang="sv-SE" sz="1800">
              <a:effectLst/>
              <a:latin typeface="+mj-lt"/>
              <a:ea typeface="Times New Roman" panose="02020603050405020304" pitchFamily="18" charset="0"/>
            </a:endParaRPr>
          </a:p>
          <a:p>
            <a:pPr marL="285750" indent="-285750">
              <a:buFont typeface="Arial" panose="020B0604020202020204" pitchFamily="34" charset="0"/>
              <a:buChar char="•"/>
            </a:pPr>
            <a:r>
              <a:rPr lang="sv-SE">
                <a:latin typeface="+mj-lt"/>
                <a:ea typeface="Times New Roman" panose="02020603050405020304" pitchFamily="18" charset="0"/>
              </a:rPr>
              <a:t>Försämrad effektbalans med 6-7 GW</a:t>
            </a:r>
          </a:p>
          <a:p>
            <a:pPr marL="285750" indent="-285750">
              <a:buFont typeface="Arial" panose="020B0604020202020204" pitchFamily="34" charset="0"/>
              <a:buChar char="•"/>
            </a:pPr>
            <a:endParaRPr lang="sv-SE" sz="1800">
              <a:effectLst/>
              <a:latin typeface="+mj-lt"/>
              <a:ea typeface="Times New Roman" panose="02020603050405020304" pitchFamily="18" charset="0"/>
            </a:endParaRPr>
          </a:p>
          <a:p>
            <a:pPr marL="285750" indent="-285750">
              <a:buFont typeface="Arial" panose="020B0604020202020204" pitchFamily="34" charset="0"/>
              <a:buChar char="•"/>
            </a:pPr>
            <a:r>
              <a:rPr lang="sv-SE">
                <a:latin typeface="+mj-lt"/>
                <a:ea typeface="Times New Roman" panose="02020603050405020304" pitchFamily="18" charset="0"/>
              </a:rPr>
              <a:t>Skulle all fjärrvärme och kraftvärme fasas ut helt motsvarar det ca 10 GW </a:t>
            </a:r>
            <a:endParaRPr lang="sv-SE" sz="1800">
              <a:effectLst/>
              <a:latin typeface="+mj-lt"/>
              <a:ea typeface="Times New Roman" panose="02020603050405020304" pitchFamily="18" charset="0"/>
            </a:endParaRPr>
          </a:p>
          <a:p>
            <a:endParaRPr lang="sv-SE" sz="1800">
              <a:effectLst/>
              <a:latin typeface="+mj-lt"/>
              <a:ea typeface="Times New Roman" panose="02020603050405020304" pitchFamily="18" charset="0"/>
            </a:endParaRPr>
          </a:p>
          <a:p>
            <a:pPr marL="285750" indent="-285750">
              <a:buFont typeface="Arial" panose="020B0604020202020204" pitchFamily="34" charset="0"/>
              <a:buChar char="•"/>
            </a:pPr>
            <a:r>
              <a:rPr lang="sv-SE">
                <a:latin typeface="+mj-lt"/>
                <a:ea typeface="Times New Roman" panose="02020603050405020304" pitchFamily="18" charset="0"/>
              </a:rPr>
              <a:t>Systemkostnaderna uppgår i modellen Times Nordic till ca 100-150 Mdkr beroende på scenario (ersätts </a:t>
            </a:r>
            <a:r>
              <a:rPr lang="sv-SE" err="1">
                <a:latin typeface="+mj-lt"/>
                <a:ea typeface="Times New Roman" panose="02020603050405020304" pitchFamily="18" charset="0"/>
              </a:rPr>
              <a:t>ffa</a:t>
            </a:r>
            <a:r>
              <a:rPr lang="sv-SE">
                <a:latin typeface="+mj-lt"/>
                <a:ea typeface="Times New Roman" panose="02020603050405020304" pitchFamily="18" charset="0"/>
              </a:rPr>
              <a:t> av värmepumpar)</a:t>
            </a:r>
            <a:endParaRPr lang="sv-SE"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4292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E0B585-E1F1-6353-3E87-6E586E2CC178}"/>
              </a:ext>
            </a:extLst>
          </p:cNvPr>
          <p:cNvSpPr>
            <a:spLocks noGrp="1"/>
          </p:cNvSpPr>
          <p:nvPr>
            <p:ph type="title"/>
          </p:nvPr>
        </p:nvSpPr>
        <p:spPr>
          <a:xfrm>
            <a:off x="907372" y="257468"/>
            <a:ext cx="10962073" cy="1296139"/>
          </a:xfrm>
        </p:spPr>
        <p:txBody>
          <a:bodyPr/>
          <a:lstStyle/>
          <a:p>
            <a:r>
              <a:rPr lang="sv-SE" sz="4400"/>
              <a:t>Kraftvärmens marknadsförutsättningar är svår att överblicka</a:t>
            </a:r>
            <a:endParaRPr lang="sv-SE"/>
          </a:p>
        </p:txBody>
      </p:sp>
      <p:sp>
        <p:nvSpPr>
          <p:cNvPr id="12" name="textruta 11">
            <a:extLst>
              <a:ext uri="{FF2B5EF4-FFF2-40B4-BE49-F238E27FC236}">
                <a16:creationId xmlns:a16="http://schemas.microsoft.com/office/drawing/2014/main" id="{99ECF49C-4F60-F7B8-0B40-6FB5B0438195}"/>
              </a:ext>
            </a:extLst>
          </p:cNvPr>
          <p:cNvSpPr txBox="1"/>
          <p:nvPr/>
        </p:nvSpPr>
        <p:spPr>
          <a:xfrm>
            <a:off x="907372" y="1945641"/>
            <a:ext cx="5879350" cy="461665"/>
          </a:xfrm>
          <a:prstGeom prst="rect">
            <a:avLst/>
          </a:prstGeom>
          <a:noFill/>
        </p:spPr>
        <p:txBody>
          <a:bodyPr wrap="square">
            <a:spAutoFit/>
          </a:bodyPr>
          <a:lstStyle/>
          <a:p>
            <a:r>
              <a:rPr lang="sv-SE" sz="1200" b="1">
                <a:effectLst/>
                <a:latin typeface="+mj-lt"/>
                <a:ea typeface="Times New Roman" panose="02020603050405020304" pitchFamily="18" charset="0"/>
              </a:rPr>
              <a:t>Figur. Produktionskostnad som måste få täckning av elpris vid olika nivåer av </a:t>
            </a:r>
          </a:p>
          <a:p>
            <a:r>
              <a:rPr lang="sv-SE" sz="1200" b="1">
                <a:effectLst/>
                <a:latin typeface="+mj-lt"/>
                <a:ea typeface="Times New Roman" panose="02020603050405020304" pitchFamily="18" charset="0"/>
              </a:rPr>
              <a:t>fullasttimmar för ett biokraftvärmeverk 10-40 MW</a:t>
            </a:r>
            <a:endParaRPr lang="sv-SE" sz="1200" b="1">
              <a:latin typeface="+mj-lt"/>
            </a:endParaRPr>
          </a:p>
        </p:txBody>
      </p:sp>
      <p:sp>
        <p:nvSpPr>
          <p:cNvPr id="14" name="textruta 13">
            <a:extLst>
              <a:ext uri="{FF2B5EF4-FFF2-40B4-BE49-F238E27FC236}">
                <a16:creationId xmlns:a16="http://schemas.microsoft.com/office/drawing/2014/main" id="{ED1CA0C3-3280-1D8A-D733-488CB65F2DFC}"/>
              </a:ext>
            </a:extLst>
          </p:cNvPr>
          <p:cNvSpPr txBox="1"/>
          <p:nvPr/>
        </p:nvSpPr>
        <p:spPr>
          <a:xfrm>
            <a:off x="6447521" y="2007683"/>
            <a:ext cx="5519578" cy="3600986"/>
          </a:xfrm>
          <a:prstGeom prst="rect">
            <a:avLst/>
          </a:prstGeom>
          <a:noFill/>
        </p:spPr>
        <p:txBody>
          <a:bodyPr wrap="square">
            <a:spAutoFit/>
          </a:bodyPr>
          <a:lstStyle/>
          <a:p>
            <a:pPr marL="285750" indent="-285750">
              <a:buFont typeface="Arial" panose="020B0604020202020204" pitchFamily="34" charset="0"/>
              <a:buChar char="•"/>
            </a:pPr>
            <a:r>
              <a:rPr lang="sv-SE" sz="1600" kern="100">
                <a:latin typeface="+mj-lt"/>
              </a:rPr>
              <a:t>Färre timmar i framtiden </a:t>
            </a:r>
            <a:r>
              <a:rPr lang="sv-SE" sz="1600" kern="100">
                <a:effectLst/>
                <a:latin typeface="+mj-lt"/>
                <a:ea typeface="Times New Roman" panose="02020603050405020304" pitchFamily="18" charset="0"/>
              </a:rPr>
              <a:t>kräver en högre intäkt per timme för att täcka kostnader och avkastningskrav.</a:t>
            </a:r>
          </a:p>
          <a:p>
            <a:endParaRPr lang="sv-SE" sz="1600" kern="100">
              <a:effectLst/>
              <a:latin typeface="+mj-lt"/>
              <a:ea typeface="Times New Roman" panose="02020603050405020304" pitchFamily="18" charset="0"/>
            </a:endParaRPr>
          </a:p>
          <a:p>
            <a:pPr marL="285750" indent="-285750">
              <a:spcAft>
                <a:spcPts val="600"/>
              </a:spcAft>
              <a:buFont typeface="Arial" panose="020B0604020202020204" pitchFamily="34" charset="0"/>
              <a:buChar char="•"/>
            </a:pPr>
            <a:r>
              <a:rPr lang="sv-SE" sz="1600" kern="100">
                <a:latin typeface="+mj-lt"/>
                <a:ea typeface="Times New Roman" panose="02020603050405020304" pitchFamily="18" charset="0"/>
              </a:rPr>
              <a:t>E</a:t>
            </a:r>
            <a:r>
              <a:rPr lang="sv-SE" sz="1600" kern="100">
                <a:effectLst/>
                <a:latin typeface="+mj-lt"/>
                <a:ea typeface="Times New Roman" panose="02020603050405020304" pitchFamily="18" charset="0"/>
              </a:rPr>
              <a:t>lpriserna 2020 och bakåt har inte gett den täckning </a:t>
            </a:r>
            <a:r>
              <a:rPr lang="sv-SE" sz="1600" kern="100">
                <a:latin typeface="+mj-lt"/>
                <a:ea typeface="Times New Roman" panose="02020603050405020304" pitchFamily="18" charset="0"/>
              </a:rPr>
              <a:t>som krävs för att nyinvesteringar ska göras. </a:t>
            </a:r>
          </a:p>
          <a:p>
            <a:pPr marL="285750" indent="-285750">
              <a:spcAft>
                <a:spcPts val="600"/>
              </a:spcAft>
              <a:buFont typeface="Arial" panose="020B0604020202020204" pitchFamily="34" charset="0"/>
              <a:buChar char="•"/>
            </a:pPr>
            <a:r>
              <a:rPr lang="sv-SE" sz="1600" kern="100">
                <a:effectLst/>
                <a:latin typeface="+mj-lt"/>
                <a:ea typeface="Times New Roman" panose="02020603050405020304" pitchFamily="18" charset="0"/>
              </a:rPr>
              <a:t>2021-2023 har dock höga elpriser genererat (väsentligt) högre intäkter än kostnader och avkastningskrav.</a:t>
            </a:r>
          </a:p>
          <a:p>
            <a:pPr marL="285750" indent="-285750">
              <a:buFont typeface="Arial" panose="020B0604020202020204" pitchFamily="34" charset="0"/>
              <a:buChar char="•"/>
            </a:pPr>
            <a:endParaRPr lang="sv-SE" sz="1600" kern="100">
              <a:latin typeface="+mj-lt"/>
              <a:ea typeface="Times New Roman" panose="02020603050405020304" pitchFamily="18" charset="0"/>
            </a:endParaRPr>
          </a:p>
          <a:p>
            <a:pPr marL="285750" indent="-285750">
              <a:buFont typeface="Wingdings" panose="05000000000000000000" pitchFamily="2" charset="2"/>
              <a:buChar char="Ø"/>
            </a:pPr>
            <a:r>
              <a:rPr lang="sv-SE" sz="1600" kern="100">
                <a:solidFill>
                  <a:schemeClr val="accent1"/>
                </a:solidFill>
                <a:effectLst/>
                <a:latin typeface="+mj-lt"/>
                <a:ea typeface="Times New Roman" panose="02020603050405020304" pitchFamily="18" charset="0"/>
              </a:rPr>
              <a:t>Utmanande investeringsklimat för nya anläggningar om man endast beaktar intjäningsmöjligheter från de etablerade energimarknaderna. </a:t>
            </a:r>
            <a:endParaRPr lang="sv-SE" sz="1600" kern="100">
              <a:solidFill>
                <a:schemeClr val="accent1"/>
              </a:solidFill>
              <a:latin typeface="+mj-lt"/>
              <a:ea typeface="Times New Roman" panose="02020603050405020304" pitchFamily="18" charset="0"/>
            </a:endParaRPr>
          </a:p>
          <a:p>
            <a:pPr marL="285750" indent="-285750">
              <a:buFont typeface="Arial" panose="020B0604020202020204" pitchFamily="34" charset="0"/>
              <a:buChar char="•"/>
            </a:pPr>
            <a:endParaRPr lang="sv-SE" sz="1400" kern="100">
              <a:effectLst/>
              <a:ea typeface="Times New Roman" panose="02020603050405020304" pitchFamily="18" charset="0"/>
            </a:endParaRPr>
          </a:p>
          <a:p>
            <a:pPr marL="285750" indent="-285750">
              <a:buFont typeface="Arial" panose="020B0604020202020204" pitchFamily="34" charset="0"/>
              <a:buChar char="•"/>
            </a:pPr>
            <a:endParaRPr lang="sv-SE" sz="1400" kern="100">
              <a:ea typeface="Times New Roman" panose="02020603050405020304" pitchFamily="18" charset="0"/>
            </a:endParaRPr>
          </a:p>
          <a:p>
            <a:pPr marL="285750" indent="-285750">
              <a:buFont typeface="Arial" panose="020B0604020202020204" pitchFamily="34" charset="0"/>
              <a:buChar char="•"/>
            </a:pPr>
            <a:endParaRPr lang="sv-SE" sz="1400" kern="100">
              <a:effectLst/>
              <a:ea typeface="Times New Roman" panose="02020603050405020304" pitchFamily="18" charset="0"/>
            </a:endParaRPr>
          </a:p>
        </p:txBody>
      </p:sp>
      <p:sp>
        <p:nvSpPr>
          <p:cNvPr id="15" name="textruta 14">
            <a:extLst>
              <a:ext uri="{FF2B5EF4-FFF2-40B4-BE49-F238E27FC236}">
                <a16:creationId xmlns:a16="http://schemas.microsoft.com/office/drawing/2014/main" id="{4EC80C2C-F250-DA9E-9881-DC0000E3569A}"/>
              </a:ext>
            </a:extLst>
          </p:cNvPr>
          <p:cNvSpPr txBox="1"/>
          <p:nvPr/>
        </p:nvSpPr>
        <p:spPr>
          <a:xfrm>
            <a:off x="1092518" y="5948039"/>
            <a:ext cx="4339331" cy="400110"/>
          </a:xfrm>
          <a:prstGeom prst="rect">
            <a:avLst/>
          </a:prstGeom>
          <a:noFill/>
        </p:spPr>
        <p:txBody>
          <a:bodyPr wrap="square" rtlCol="0">
            <a:spAutoFit/>
          </a:bodyPr>
          <a:lstStyle/>
          <a:p>
            <a:r>
              <a:rPr lang="sv-SE" sz="1000">
                <a:latin typeface="+mj-lt"/>
              </a:rPr>
              <a:t>Kurvan är beräknad av Energimyndigheten baserat på </a:t>
            </a:r>
            <a:r>
              <a:rPr lang="sv-SE" sz="1000" err="1">
                <a:latin typeface="+mj-lt"/>
              </a:rPr>
              <a:t>Energiforsks</a:t>
            </a:r>
            <a:r>
              <a:rPr lang="sv-SE" sz="1000">
                <a:latin typeface="+mj-lt"/>
              </a:rPr>
              <a:t> produktionskostnadsberäkning i El från nya anläggningar (2021:714) </a:t>
            </a:r>
          </a:p>
        </p:txBody>
      </p:sp>
      <p:sp>
        <p:nvSpPr>
          <p:cNvPr id="17" name="Pil: höger 16">
            <a:extLst>
              <a:ext uri="{FF2B5EF4-FFF2-40B4-BE49-F238E27FC236}">
                <a16:creationId xmlns:a16="http://schemas.microsoft.com/office/drawing/2014/main" id="{5DE0FE57-F11B-3F3F-B8A1-1C9EA1C10F64}"/>
              </a:ext>
            </a:extLst>
          </p:cNvPr>
          <p:cNvSpPr/>
          <p:nvPr/>
        </p:nvSpPr>
        <p:spPr>
          <a:xfrm rot="9027897">
            <a:off x="5811565" y="2526167"/>
            <a:ext cx="779827" cy="1740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3" name="Diagram 2">
            <a:extLst>
              <a:ext uri="{FF2B5EF4-FFF2-40B4-BE49-F238E27FC236}">
                <a16:creationId xmlns:a16="http://schemas.microsoft.com/office/drawing/2014/main" id="{80A1803F-A4F0-EA4E-D30E-E57C423AD62A}"/>
              </a:ext>
            </a:extLst>
          </p:cNvPr>
          <p:cNvGraphicFramePr/>
          <p:nvPr>
            <p:extLst>
              <p:ext uri="{D42A27DB-BD31-4B8C-83A1-F6EECF244321}">
                <p14:modId xmlns:p14="http://schemas.microsoft.com/office/powerpoint/2010/main" val="1228307975"/>
              </p:ext>
            </p:extLst>
          </p:nvPr>
        </p:nvGraphicFramePr>
        <p:xfrm>
          <a:off x="779888" y="2396368"/>
          <a:ext cx="4964592" cy="35516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1565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3DB24C-59CF-C6F2-26D0-9B63699285F2}"/>
              </a:ext>
            </a:extLst>
          </p:cNvPr>
          <p:cNvSpPr>
            <a:spLocks noGrp="1"/>
          </p:cNvSpPr>
          <p:nvPr>
            <p:ph type="title"/>
          </p:nvPr>
        </p:nvSpPr>
        <p:spPr>
          <a:xfrm>
            <a:off x="783041" y="379298"/>
            <a:ext cx="10377255" cy="835134"/>
          </a:xfrm>
        </p:spPr>
        <p:txBody>
          <a:bodyPr/>
          <a:lstStyle/>
          <a:p>
            <a:r>
              <a:rPr lang="sv-SE" sz="3600"/>
              <a:t>Hur mycket kraftvärme blir det? – Antaganden om lager och kärnkraft påverkar en hel del</a:t>
            </a:r>
          </a:p>
        </p:txBody>
      </p:sp>
      <p:graphicFrame>
        <p:nvGraphicFramePr>
          <p:cNvPr id="4" name="Diagram 3">
            <a:extLst>
              <a:ext uri="{FF2B5EF4-FFF2-40B4-BE49-F238E27FC236}">
                <a16:creationId xmlns:a16="http://schemas.microsoft.com/office/drawing/2014/main" id="{0D67A5A0-0306-4998-834C-A5B734166943}"/>
              </a:ext>
            </a:extLst>
          </p:cNvPr>
          <p:cNvGraphicFramePr/>
          <p:nvPr>
            <p:extLst>
              <p:ext uri="{D42A27DB-BD31-4B8C-83A1-F6EECF244321}">
                <p14:modId xmlns:p14="http://schemas.microsoft.com/office/powerpoint/2010/main" val="195517615"/>
              </p:ext>
            </p:extLst>
          </p:nvPr>
        </p:nvGraphicFramePr>
        <p:xfrm>
          <a:off x="553589" y="2062173"/>
          <a:ext cx="5857456" cy="419305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ruta 5">
            <a:extLst>
              <a:ext uri="{FF2B5EF4-FFF2-40B4-BE49-F238E27FC236}">
                <a16:creationId xmlns:a16="http://schemas.microsoft.com/office/drawing/2014/main" id="{63C7FE50-DB7D-7C09-E91C-8A962F34973E}"/>
              </a:ext>
            </a:extLst>
          </p:cNvPr>
          <p:cNvSpPr txBox="1"/>
          <p:nvPr/>
        </p:nvSpPr>
        <p:spPr>
          <a:xfrm>
            <a:off x="834238" y="1538953"/>
            <a:ext cx="6098958" cy="523220"/>
          </a:xfrm>
          <a:prstGeom prst="rect">
            <a:avLst/>
          </a:prstGeom>
          <a:noFill/>
        </p:spPr>
        <p:txBody>
          <a:bodyPr wrap="square">
            <a:spAutoFit/>
          </a:bodyPr>
          <a:lstStyle/>
          <a:p>
            <a:r>
              <a:rPr lang="sv-SE" sz="1400">
                <a:effectLst/>
                <a:latin typeface="+mj-lt"/>
                <a:ea typeface="Times New Roman" panose="02020603050405020304" pitchFamily="18" charset="0"/>
              </a:rPr>
              <a:t>Installerad effekt i kraftvärmen (i fjärrvärmenäten), referensfall och olika scenarier. Baserat på modelleringar i Times Nordic</a:t>
            </a:r>
            <a:endParaRPr lang="sv-SE" sz="1400">
              <a:latin typeface="+mj-lt"/>
            </a:endParaRPr>
          </a:p>
        </p:txBody>
      </p:sp>
      <p:graphicFrame>
        <p:nvGraphicFramePr>
          <p:cNvPr id="12" name="Tabell 11">
            <a:extLst>
              <a:ext uri="{FF2B5EF4-FFF2-40B4-BE49-F238E27FC236}">
                <a16:creationId xmlns:a16="http://schemas.microsoft.com/office/drawing/2014/main" id="{8222E9F8-6EE1-E902-5314-35A1B1349D77}"/>
              </a:ext>
            </a:extLst>
          </p:cNvPr>
          <p:cNvGraphicFramePr>
            <a:graphicFrameLocks noGrp="1"/>
          </p:cNvGraphicFramePr>
          <p:nvPr>
            <p:extLst>
              <p:ext uri="{D42A27DB-BD31-4B8C-83A1-F6EECF244321}">
                <p14:modId xmlns:p14="http://schemas.microsoft.com/office/powerpoint/2010/main" val="1803166445"/>
              </p:ext>
            </p:extLst>
          </p:nvPr>
        </p:nvGraphicFramePr>
        <p:xfrm>
          <a:off x="6691694" y="1676368"/>
          <a:ext cx="4847521" cy="922002"/>
        </p:xfrm>
        <a:graphic>
          <a:graphicData uri="http://schemas.openxmlformats.org/drawingml/2006/table">
            <a:tbl>
              <a:tblPr firstRow="1" firstCol="1" bandRow="1"/>
              <a:tblGrid>
                <a:gridCol w="2977722">
                  <a:extLst>
                    <a:ext uri="{9D8B030D-6E8A-4147-A177-3AD203B41FA5}">
                      <a16:colId xmlns:a16="http://schemas.microsoft.com/office/drawing/2014/main" val="2715083899"/>
                    </a:ext>
                  </a:extLst>
                </a:gridCol>
                <a:gridCol w="1869799">
                  <a:extLst>
                    <a:ext uri="{9D8B030D-6E8A-4147-A177-3AD203B41FA5}">
                      <a16:colId xmlns:a16="http://schemas.microsoft.com/office/drawing/2014/main" val="3598855249"/>
                    </a:ext>
                  </a:extLst>
                </a:gridCol>
              </a:tblGrid>
              <a:tr h="307334">
                <a:tc>
                  <a:txBody>
                    <a:bodyPr/>
                    <a:lstStyle/>
                    <a:p>
                      <a:pPr marL="68580">
                        <a:spcBef>
                          <a:spcPts val="400"/>
                        </a:spcBef>
                        <a:spcAft>
                          <a:spcPts val="300"/>
                        </a:spcAft>
                      </a:pPr>
                      <a:r>
                        <a:rPr lang="sv-SE" sz="1200" b="1" spc="-10" dirty="0">
                          <a:effectLst/>
                          <a:latin typeface="Arial" panose="020B0604020202020204" pitchFamily="34" charset="0"/>
                          <a:ea typeface="Times New Roman" panose="02020603050405020304" pitchFamily="18" charset="0"/>
                          <a:cs typeface="Times New Roman" panose="02020603050405020304" pitchFamily="18" charset="0"/>
                        </a:rPr>
                        <a:t>Scenario</a:t>
                      </a:r>
                      <a:endParaRPr lang="sv-SE" sz="1200" spc="-1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D782B"/>
                      </a:solidFill>
                      <a:prstDash val="solid"/>
                      <a:round/>
                      <a:headEnd type="none" w="med" len="med"/>
                      <a:tailEnd type="none" w="med" len="med"/>
                    </a:lnT>
                    <a:lnB w="12700" cap="flat" cmpd="sng" algn="ctr">
                      <a:solidFill>
                        <a:srgbClr val="7D782B"/>
                      </a:solidFill>
                      <a:prstDash val="solid"/>
                      <a:round/>
                      <a:headEnd type="none" w="med" len="med"/>
                      <a:tailEnd type="none" w="med" len="med"/>
                    </a:lnB>
                  </a:tcPr>
                </a:tc>
                <a:tc>
                  <a:txBody>
                    <a:bodyPr/>
                    <a:lstStyle/>
                    <a:p>
                      <a:pPr marL="68580" algn="r">
                        <a:spcBef>
                          <a:spcPts val="400"/>
                        </a:spcBef>
                        <a:spcAft>
                          <a:spcPts val="300"/>
                        </a:spcAft>
                      </a:pPr>
                      <a:r>
                        <a:rPr lang="sv-SE" sz="1200" b="1" spc="-10">
                          <a:effectLst/>
                          <a:latin typeface="Arial" panose="020B0604020202020204" pitchFamily="34" charset="0"/>
                          <a:ea typeface="Times New Roman" panose="02020603050405020304" pitchFamily="18" charset="0"/>
                          <a:cs typeface="Times New Roman" panose="02020603050405020304" pitchFamily="18" charset="0"/>
                        </a:rPr>
                        <a:t>Energilager</a:t>
                      </a:r>
                      <a:endParaRPr lang="sv-SE" sz="1200" spc="-1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D782B"/>
                      </a:solidFill>
                      <a:prstDash val="solid"/>
                      <a:round/>
                      <a:headEnd type="none" w="med" len="med"/>
                      <a:tailEnd type="none" w="med" len="med"/>
                    </a:lnT>
                    <a:lnB w="12700" cap="flat" cmpd="sng" algn="ctr">
                      <a:solidFill>
                        <a:srgbClr val="7D782B"/>
                      </a:solidFill>
                      <a:prstDash val="solid"/>
                      <a:round/>
                      <a:headEnd type="none" w="med" len="med"/>
                      <a:tailEnd type="none" w="med" len="med"/>
                    </a:lnB>
                  </a:tcPr>
                </a:tc>
                <a:extLst>
                  <a:ext uri="{0D108BD9-81ED-4DB2-BD59-A6C34878D82A}">
                    <a16:rowId xmlns:a16="http://schemas.microsoft.com/office/drawing/2014/main" val="2184682827"/>
                  </a:ext>
                </a:extLst>
              </a:tr>
              <a:tr h="307334">
                <a:tc>
                  <a:txBody>
                    <a:bodyPr/>
                    <a:lstStyle/>
                    <a:p>
                      <a:pPr marL="68580">
                        <a:spcBef>
                          <a:spcPts val="400"/>
                        </a:spcBef>
                        <a:spcAft>
                          <a:spcPts val="300"/>
                        </a:spcAft>
                      </a:pPr>
                      <a:r>
                        <a:rPr lang="sv-SE" sz="1200" spc="-10">
                          <a:effectLst/>
                          <a:latin typeface="Arial" panose="020B0604020202020204" pitchFamily="34" charset="0"/>
                          <a:ea typeface="Times New Roman" panose="02020603050405020304" pitchFamily="18" charset="0"/>
                          <a:cs typeface="Times New Roman" panose="02020603050405020304" pitchFamily="18" charset="0"/>
                        </a:rPr>
                        <a:t>Lager (+ kärnkraftsförlängning)</a:t>
                      </a:r>
                    </a:p>
                  </a:txBody>
                  <a:tcPr marL="68580" marR="68580" marT="0" marB="0">
                    <a:lnL>
                      <a:noFill/>
                    </a:lnL>
                    <a:lnR>
                      <a:noFill/>
                    </a:lnR>
                    <a:lnT w="12700" cap="flat" cmpd="sng" algn="ctr">
                      <a:solidFill>
                        <a:srgbClr val="7D782B"/>
                      </a:solidFill>
                      <a:prstDash val="solid"/>
                      <a:round/>
                      <a:headEnd type="none" w="med" len="med"/>
                      <a:tailEnd type="none" w="med" len="med"/>
                    </a:lnT>
                    <a:lnB>
                      <a:noFill/>
                    </a:lnB>
                  </a:tcPr>
                </a:tc>
                <a:tc>
                  <a:txBody>
                    <a:bodyPr/>
                    <a:lstStyle/>
                    <a:p>
                      <a:pPr marL="68580" algn="r">
                        <a:spcBef>
                          <a:spcPts val="400"/>
                        </a:spcBef>
                        <a:spcAft>
                          <a:spcPts val="300"/>
                        </a:spcAft>
                      </a:pPr>
                      <a:r>
                        <a:rPr lang="sv-SE" sz="1200" spc="-10">
                          <a:effectLst/>
                          <a:latin typeface="Arial" panose="020B0604020202020204" pitchFamily="34" charset="0"/>
                          <a:ea typeface="Times New Roman" panose="02020603050405020304" pitchFamily="18" charset="0"/>
                          <a:cs typeface="Times New Roman" panose="02020603050405020304" pitchFamily="18" charset="0"/>
                        </a:rPr>
                        <a:t>500 GWh</a:t>
                      </a:r>
                    </a:p>
                  </a:txBody>
                  <a:tcPr marL="68580" marR="68580" marT="0" marB="0">
                    <a:lnL>
                      <a:noFill/>
                    </a:lnL>
                    <a:lnR>
                      <a:noFill/>
                    </a:lnR>
                    <a:lnT w="12700" cap="flat" cmpd="sng" algn="ctr">
                      <a:solidFill>
                        <a:srgbClr val="7D782B"/>
                      </a:solidFill>
                      <a:prstDash val="solid"/>
                      <a:round/>
                      <a:headEnd type="none" w="med" len="med"/>
                      <a:tailEnd type="none" w="med" len="med"/>
                    </a:lnT>
                    <a:lnB>
                      <a:noFill/>
                    </a:lnB>
                  </a:tcPr>
                </a:tc>
                <a:extLst>
                  <a:ext uri="{0D108BD9-81ED-4DB2-BD59-A6C34878D82A}">
                    <a16:rowId xmlns:a16="http://schemas.microsoft.com/office/drawing/2014/main" val="2371227121"/>
                  </a:ext>
                </a:extLst>
              </a:tr>
              <a:tr h="307334">
                <a:tc>
                  <a:txBody>
                    <a:bodyPr/>
                    <a:lstStyle/>
                    <a:p>
                      <a:pPr marL="68580">
                        <a:spcBef>
                          <a:spcPts val="400"/>
                        </a:spcBef>
                        <a:spcAft>
                          <a:spcPts val="300"/>
                        </a:spcAft>
                      </a:pPr>
                      <a:r>
                        <a:rPr lang="sv-SE" sz="1200" spc="-10">
                          <a:effectLst/>
                          <a:latin typeface="Arial" panose="020B0604020202020204" pitchFamily="34" charset="0"/>
                          <a:ea typeface="Times New Roman" panose="02020603050405020304" pitchFamily="18" charset="0"/>
                          <a:cs typeface="Times New Roman" panose="02020603050405020304" pitchFamily="18" charset="0"/>
                        </a:rPr>
                        <a:t>Extrem-</a:t>
                      </a:r>
                      <a:r>
                        <a:rPr lang="sv-SE" sz="1200" spc="-10" err="1">
                          <a:effectLst/>
                          <a:latin typeface="Arial" panose="020B0604020202020204" pitchFamily="34" charset="0"/>
                          <a:ea typeface="Times New Roman" panose="02020603050405020304" pitchFamily="18" charset="0"/>
                          <a:cs typeface="Times New Roman" panose="02020603050405020304" pitchFamily="18" charset="0"/>
                        </a:rPr>
                        <a:t>Lagerfall</a:t>
                      </a:r>
                      <a:endParaRPr lang="sv-SE" sz="1200" spc="-1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68580" algn="r">
                        <a:spcBef>
                          <a:spcPts val="400"/>
                        </a:spcBef>
                        <a:spcAft>
                          <a:spcPts val="300"/>
                        </a:spcAft>
                      </a:pPr>
                      <a:r>
                        <a:rPr lang="sv-SE" sz="1200" spc="-10" dirty="0">
                          <a:effectLst/>
                          <a:latin typeface="Arial" panose="020B0604020202020204" pitchFamily="34" charset="0"/>
                          <a:ea typeface="Times New Roman" panose="02020603050405020304" pitchFamily="18" charset="0"/>
                          <a:cs typeface="Times New Roman" panose="02020603050405020304" pitchFamily="18" charset="0"/>
                        </a:rPr>
                        <a:t>100 st "</a:t>
                      </a:r>
                      <a:r>
                        <a:rPr lang="sv-SE" sz="1200" spc="-10" dirty="0" err="1">
                          <a:effectLst/>
                          <a:latin typeface="Arial" panose="020B0604020202020204" pitchFamily="34" charset="0"/>
                          <a:ea typeface="Times New Roman" panose="02020603050405020304" pitchFamily="18" charset="0"/>
                          <a:cs typeface="Times New Roman" panose="02020603050405020304" pitchFamily="18" charset="0"/>
                        </a:rPr>
                        <a:t>Hybrit</a:t>
                      </a:r>
                      <a:r>
                        <a:rPr lang="sv-SE" sz="1200" spc="-10" dirty="0">
                          <a:effectLst/>
                          <a:latin typeface="Arial" panose="020B0604020202020204" pitchFamily="34" charset="0"/>
                          <a:ea typeface="Times New Roman" panose="02020603050405020304" pitchFamily="18" charset="0"/>
                          <a:cs typeface="Times New Roman" panose="02020603050405020304" pitchFamily="18" charset="0"/>
                        </a:rPr>
                        <a:t> lager"</a:t>
                      </a:r>
                    </a:p>
                  </a:txBody>
                  <a:tcPr marL="68580" marR="68580" marT="0" marB="0">
                    <a:lnL>
                      <a:noFill/>
                    </a:lnL>
                    <a:lnR>
                      <a:noFill/>
                    </a:lnR>
                    <a:lnT>
                      <a:noFill/>
                    </a:lnT>
                    <a:lnB>
                      <a:noFill/>
                    </a:lnB>
                  </a:tcPr>
                </a:tc>
                <a:extLst>
                  <a:ext uri="{0D108BD9-81ED-4DB2-BD59-A6C34878D82A}">
                    <a16:rowId xmlns:a16="http://schemas.microsoft.com/office/drawing/2014/main" val="3639306198"/>
                  </a:ext>
                </a:extLst>
              </a:tr>
            </a:tbl>
          </a:graphicData>
        </a:graphic>
      </p:graphicFrame>
      <p:sp>
        <p:nvSpPr>
          <p:cNvPr id="13" name="textruta 12">
            <a:extLst>
              <a:ext uri="{FF2B5EF4-FFF2-40B4-BE49-F238E27FC236}">
                <a16:creationId xmlns:a16="http://schemas.microsoft.com/office/drawing/2014/main" id="{49AC5546-36D7-8E43-48C4-C22752DB00B4}"/>
              </a:ext>
            </a:extLst>
          </p:cNvPr>
          <p:cNvSpPr txBox="1"/>
          <p:nvPr/>
        </p:nvSpPr>
        <p:spPr>
          <a:xfrm>
            <a:off x="6691694" y="3247187"/>
            <a:ext cx="4847520" cy="2308324"/>
          </a:xfrm>
          <a:prstGeom prst="rect">
            <a:avLst/>
          </a:prstGeom>
          <a:noFill/>
        </p:spPr>
        <p:txBody>
          <a:bodyPr wrap="square" rtlCol="0">
            <a:spAutoFit/>
          </a:bodyPr>
          <a:lstStyle/>
          <a:p>
            <a:pPr marL="285750" indent="-285750">
              <a:buFont typeface="Arial" panose="020B0604020202020204" pitchFamily="34" charset="0"/>
              <a:buChar char="•"/>
            </a:pPr>
            <a:r>
              <a:rPr lang="sv-SE" i="1">
                <a:latin typeface="+mj-lt"/>
              </a:rPr>
              <a:t>Scenario Lager </a:t>
            </a:r>
            <a:r>
              <a:rPr lang="sv-SE">
                <a:latin typeface="+mj-lt"/>
              </a:rPr>
              <a:t>ses som mer sannolikt – (många investerar i batterier och vätgaslager).</a:t>
            </a:r>
          </a:p>
          <a:p>
            <a:pPr marL="285750" indent="-285750">
              <a:buFont typeface="Arial" panose="020B0604020202020204" pitchFamily="34" charset="0"/>
              <a:buChar char="•"/>
            </a:pPr>
            <a:endParaRPr lang="sv-SE">
              <a:latin typeface="+mj-lt"/>
            </a:endParaRPr>
          </a:p>
          <a:p>
            <a:pPr marL="285750" indent="-285750">
              <a:buFont typeface="Arial" panose="020B0604020202020204" pitchFamily="34" charset="0"/>
              <a:buChar char="•"/>
            </a:pPr>
            <a:r>
              <a:rPr lang="sv-SE">
                <a:latin typeface="+mj-lt"/>
              </a:rPr>
              <a:t>Ett </a:t>
            </a:r>
            <a:r>
              <a:rPr lang="sv-SE" i="1">
                <a:latin typeface="+mj-lt"/>
              </a:rPr>
              <a:t>scenario med extremt mycket lager </a:t>
            </a:r>
            <a:r>
              <a:rPr lang="sv-SE">
                <a:latin typeface="+mj-lt"/>
              </a:rPr>
              <a:t>kan inte ersätta kraftvärmen (kraftvärmen har unika egenskaper) </a:t>
            </a:r>
          </a:p>
          <a:p>
            <a:pPr marL="285750" indent="-285750">
              <a:buFont typeface="Arial" panose="020B0604020202020204" pitchFamily="34" charset="0"/>
              <a:buChar char="•"/>
            </a:pPr>
            <a:endParaRPr lang="sv-SE"/>
          </a:p>
        </p:txBody>
      </p:sp>
    </p:spTree>
    <p:extLst>
      <p:ext uri="{BB962C8B-B14F-4D97-AF65-F5344CB8AC3E}">
        <p14:creationId xmlns:p14="http://schemas.microsoft.com/office/powerpoint/2010/main" val="3046470100"/>
      </p:ext>
    </p:extLst>
  </p:cSld>
  <p:clrMapOvr>
    <a:masterClrMapping/>
  </p:clrMapOvr>
</p:sld>
</file>

<file path=ppt/theme/theme1.xml><?xml version="1.0" encoding="utf-8"?>
<a:theme xmlns:a="http://schemas.openxmlformats.org/drawingml/2006/main" name="Office-tema">
  <a:themeElements>
    <a:clrScheme name="Energimyndigheten Hav">
      <a:dk1>
        <a:sysClr val="windowText" lastClr="000000"/>
      </a:dk1>
      <a:lt1>
        <a:sysClr val="window" lastClr="FFFFFF"/>
      </a:lt1>
      <a:dk2>
        <a:srgbClr val="44546A"/>
      </a:dk2>
      <a:lt2>
        <a:srgbClr val="E7E6E6"/>
      </a:lt2>
      <a:accent1>
        <a:srgbClr val="006875"/>
      </a:accent1>
      <a:accent2>
        <a:srgbClr val="F6AA72"/>
      </a:accent2>
      <a:accent3>
        <a:srgbClr val="7F1F10"/>
      </a:accent3>
      <a:accent4>
        <a:srgbClr val="C1DEBA"/>
      </a:accent4>
      <a:accent5>
        <a:srgbClr val="EF7B44"/>
      </a:accent5>
      <a:accent6>
        <a:srgbClr val="BBB5A8"/>
      </a:accent6>
      <a:hlink>
        <a:srgbClr val="0563C1"/>
      </a:hlink>
      <a:folHlink>
        <a:srgbClr val="954F72"/>
      </a:folHlink>
    </a:clrScheme>
    <a:fontScheme name="Energimyndighete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ergimyndigheten.potx" id="{AC1E4EAA-1D99-4F49-8223-F0BA83BBCAC9}" vid="{E385348C-F580-499C-8647-9BF2D4DFB12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nergimyndigheten Hav">
    <a:dk1>
      <a:sysClr val="windowText" lastClr="000000"/>
    </a:dk1>
    <a:lt1>
      <a:sysClr val="window" lastClr="FFFFFF"/>
    </a:lt1>
    <a:dk2>
      <a:srgbClr val="44546A"/>
    </a:dk2>
    <a:lt2>
      <a:srgbClr val="E7E6E6"/>
    </a:lt2>
    <a:accent1>
      <a:srgbClr val="006875"/>
    </a:accent1>
    <a:accent2>
      <a:srgbClr val="F6AA72"/>
    </a:accent2>
    <a:accent3>
      <a:srgbClr val="7F1F10"/>
    </a:accent3>
    <a:accent4>
      <a:srgbClr val="C1DEBA"/>
    </a:accent4>
    <a:accent5>
      <a:srgbClr val="EF7B44"/>
    </a:accent5>
    <a:accent6>
      <a:srgbClr val="BBB5A8"/>
    </a:accent6>
    <a:hlink>
      <a:srgbClr val="0563C1"/>
    </a:hlink>
    <a:folHlink>
      <a:srgbClr val="954F7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Energimyndigheten Grön">
    <a:dk1>
      <a:srgbClr val="000000"/>
    </a:dk1>
    <a:lt1>
      <a:srgbClr val="FFFFFF"/>
    </a:lt1>
    <a:dk2>
      <a:srgbClr val="000000"/>
    </a:dk2>
    <a:lt2>
      <a:srgbClr val="969696"/>
    </a:lt2>
    <a:accent1>
      <a:srgbClr val="7D782B"/>
    </a:accent1>
    <a:accent2>
      <a:srgbClr val="FFF03C"/>
    </a:accent2>
    <a:accent3>
      <a:srgbClr val="E70B98"/>
    </a:accent3>
    <a:accent4>
      <a:srgbClr val="003896"/>
    </a:accent4>
    <a:accent5>
      <a:srgbClr val="D78DAE"/>
    </a:accent5>
    <a:accent6>
      <a:srgbClr val="C0D391"/>
    </a:accent6>
    <a:hlink>
      <a:srgbClr val="C7007D"/>
    </a:hlink>
    <a:folHlink>
      <a:srgbClr val="003896"/>
    </a:folHlink>
  </a:clrScheme>
  <a:fontScheme name="Energimyndighete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ergimyndigheten Hav">
    <a:dk1>
      <a:sysClr val="windowText" lastClr="000000"/>
    </a:dk1>
    <a:lt1>
      <a:sysClr val="window" lastClr="FFFFFF"/>
    </a:lt1>
    <a:dk2>
      <a:srgbClr val="44546A"/>
    </a:dk2>
    <a:lt2>
      <a:srgbClr val="E7E6E6"/>
    </a:lt2>
    <a:accent1>
      <a:srgbClr val="006875"/>
    </a:accent1>
    <a:accent2>
      <a:srgbClr val="F6AA72"/>
    </a:accent2>
    <a:accent3>
      <a:srgbClr val="7F1F10"/>
    </a:accent3>
    <a:accent4>
      <a:srgbClr val="C1DEBA"/>
    </a:accent4>
    <a:accent5>
      <a:srgbClr val="EF7B44"/>
    </a:accent5>
    <a:accent6>
      <a:srgbClr val="BBB5A8"/>
    </a:accent6>
    <a:hlink>
      <a:srgbClr val="0563C1"/>
    </a:hlink>
    <a:folHlink>
      <a:srgbClr val="954F72"/>
    </a:folHlink>
  </a:clrScheme>
  <a:fontScheme name="Energimyndighete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ergimyndigheten Hav">
    <a:dk1>
      <a:sysClr val="windowText" lastClr="000000"/>
    </a:dk1>
    <a:lt1>
      <a:sysClr val="window" lastClr="FFFFFF"/>
    </a:lt1>
    <a:dk2>
      <a:srgbClr val="44546A"/>
    </a:dk2>
    <a:lt2>
      <a:srgbClr val="E7E6E6"/>
    </a:lt2>
    <a:accent1>
      <a:srgbClr val="006875"/>
    </a:accent1>
    <a:accent2>
      <a:srgbClr val="F6AA72"/>
    </a:accent2>
    <a:accent3>
      <a:srgbClr val="7F1F10"/>
    </a:accent3>
    <a:accent4>
      <a:srgbClr val="C1DEBA"/>
    </a:accent4>
    <a:accent5>
      <a:srgbClr val="EF7B44"/>
    </a:accent5>
    <a:accent6>
      <a:srgbClr val="BBB5A8"/>
    </a:accent6>
    <a:hlink>
      <a:srgbClr val="0563C1"/>
    </a:hlink>
    <a:folHlink>
      <a:srgbClr val="954F72"/>
    </a:folHlink>
  </a:clrScheme>
  <a:fontScheme name="Energimyndighete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ergimyndigheten Hav">
    <a:dk1>
      <a:sysClr val="windowText" lastClr="000000"/>
    </a:dk1>
    <a:lt1>
      <a:sysClr val="window" lastClr="FFFFFF"/>
    </a:lt1>
    <a:dk2>
      <a:srgbClr val="44546A"/>
    </a:dk2>
    <a:lt2>
      <a:srgbClr val="E7E6E6"/>
    </a:lt2>
    <a:accent1>
      <a:srgbClr val="006875"/>
    </a:accent1>
    <a:accent2>
      <a:srgbClr val="F6AA72"/>
    </a:accent2>
    <a:accent3>
      <a:srgbClr val="7F1F10"/>
    </a:accent3>
    <a:accent4>
      <a:srgbClr val="C1DEBA"/>
    </a:accent4>
    <a:accent5>
      <a:srgbClr val="EF7B44"/>
    </a:accent5>
    <a:accent6>
      <a:srgbClr val="BBB5A8"/>
    </a:accent6>
    <a:hlink>
      <a:srgbClr val="0563C1"/>
    </a:hlink>
    <a:folHlink>
      <a:srgbClr val="954F72"/>
    </a:folHlink>
  </a:clrScheme>
  <a:fontScheme name="Energimyndighete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Energimyndigheten</Template>
  <TotalTime>31797</TotalTime>
  <Words>2735</Words>
  <Application>Microsoft Office PowerPoint</Application>
  <PresentationFormat>Bredbild</PresentationFormat>
  <Paragraphs>319</Paragraphs>
  <Slides>25</Slides>
  <Notes>10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25</vt:i4>
      </vt:variant>
    </vt:vector>
  </HeadingPairs>
  <TitlesOfParts>
    <vt:vector size="30" baseType="lpstr">
      <vt:lpstr>Arial</vt:lpstr>
      <vt:lpstr>Calibri</vt:lpstr>
      <vt:lpstr>Times New Roman</vt:lpstr>
      <vt:lpstr>Wingdings</vt:lpstr>
      <vt:lpstr>Office-tema</vt:lpstr>
      <vt:lpstr>Fjärrvärme och kraftvärmestrategin </vt:lpstr>
      <vt:lpstr>PowerPoint-presentation</vt:lpstr>
      <vt:lpstr>Fjärrvärme och kraftvärme i energisystemet</vt:lpstr>
      <vt:lpstr>Förslag till en fjärrvärme- och kraftvärmestrategi</vt:lpstr>
      <vt:lpstr>Huvudslutsatser delrapport 1</vt:lpstr>
      <vt:lpstr>Slutleveransens innehåll</vt:lpstr>
      <vt:lpstr>Värdet av fjärrvärme och kraftvärme är stort</vt:lpstr>
      <vt:lpstr>Kraftvärmens marknadsförutsättningar är svår att överblicka</vt:lpstr>
      <vt:lpstr>Hur mycket kraftvärme blir det? – Antaganden om lager och kärnkraft påverkar en hel del</vt:lpstr>
      <vt:lpstr>PowerPoint-presentation</vt:lpstr>
      <vt:lpstr>Kraftvärmens nyttor är endast delvis prissatta</vt:lpstr>
      <vt:lpstr>Åtgärdsförslag</vt:lpstr>
      <vt:lpstr>Prissättningen på fjärrvärme</vt:lpstr>
      <vt:lpstr>Kampen om det gröna guldet</vt:lpstr>
      <vt:lpstr>Reviderade EU-direktiv</vt:lpstr>
      <vt:lpstr>Avfallsförbränning</vt:lpstr>
      <vt:lpstr>Avfallsförbränning</vt:lpstr>
      <vt:lpstr>Åtgärdsförslag</vt:lpstr>
      <vt:lpstr>Åtgärdsförslag</vt:lpstr>
      <vt:lpstr>Stor potential för spillvärme – men vem ska använda all värme?</vt:lpstr>
      <vt:lpstr>Från kraftvärme till kärnvärme  </vt:lpstr>
      <vt:lpstr>Ökad värmeberedskap för ökad motståndskraft </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Fjärrvärme och kraftvärmestrategin </dc:title>
  <dc:creator>Daniel Friberg</dc:creator>
  <dc:description>EM7000, v5.3, 2023-02-22</dc:description>
  <cp:lastModifiedBy>Daniel Friberg</cp:lastModifiedBy>
  <cp:revision>3</cp:revision>
  <dcterms:created xsi:type="dcterms:W3CDTF">2023-09-27T11:52:45Z</dcterms:created>
  <dcterms:modified xsi:type="dcterms:W3CDTF">2024-03-25T19:52:48Z</dcterms:modified>
</cp:coreProperties>
</file>